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7" r:id="rId2"/>
    <p:sldId id="256" r:id="rId3"/>
    <p:sldId id="258" r:id="rId4"/>
    <p:sldId id="259" r:id="rId5"/>
    <p:sldId id="260" r:id="rId6"/>
    <p:sldId id="263" r:id="rId7"/>
    <p:sldId id="261" r:id="rId8"/>
    <p:sldId id="264" r:id="rId9"/>
    <p:sldId id="262"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24" autoAdjust="0"/>
  </p:normalViewPr>
  <p:slideViewPr>
    <p:cSldViewPr>
      <p:cViewPr>
        <p:scale>
          <a:sx n="93" d="100"/>
          <a:sy n="93" d="100"/>
        </p:scale>
        <p:origin x="-420" y="4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98FF50-867C-4ED1-ADA0-FBFC6D16F943}" type="datetimeFigureOut">
              <a:rPr lang="en-US" smtClean="0"/>
              <a:pPr/>
              <a:t>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C6B5F9-12A1-413C-A128-D3EB128F170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ar-SA" dirty="0" smtClean="0"/>
              <a:t>ب</a:t>
            </a:r>
            <a:endParaRPr lang="en-US" dirty="0"/>
          </a:p>
        </p:txBody>
      </p:sp>
      <p:sp>
        <p:nvSpPr>
          <p:cNvPr id="4" name="Slide Number Placeholder 3"/>
          <p:cNvSpPr>
            <a:spLocks noGrp="1"/>
          </p:cNvSpPr>
          <p:nvPr>
            <p:ph type="sldNum" sz="quarter" idx="10"/>
          </p:nvPr>
        </p:nvSpPr>
        <p:spPr/>
        <p:txBody>
          <a:bodyPr/>
          <a:lstStyle/>
          <a:p>
            <a:fld id="{93C6B5F9-12A1-413C-A128-D3EB128F170A}"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ar-SA" dirty="0" smtClean="0"/>
              <a:t>ن</a:t>
            </a:r>
            <a:endParaRPr lang="en-US" dirty="0"/>
          </a:p>
        </p:txBody>
      </p:sp>
      <p:sp>
        <p:nvSpPr>
          <p:cNvPr id="4" name="Slide Number Placeholder 3"/>
          <p:cNvSpPr>
            <a:spLocks noGrp="1"/>
          </p:cNvSpPr>
          <p:nvPr>
            <p:ph type="sldNum" sz="quarter" idx="10"/>
          </p:nvPr>
        </p:nvSpPr>
        <p:spPr/>
        <p:txBody>
          <a:bodyPr/>
          <a:lstStyle/>
          <a:p>
            <a:fld id="{93C6B5F9-12A1-413C-A128-D3EB128F170A}"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C6B5F9-12A1-413C-A128-D3EB128F170A}"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sndAc>
      <p:stSnd>
        <p:snd r:embed="rId1" name="explode.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sndAc>
      <p:stSnd>
        <p:snd r:embed="rId1" name="explode.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sndAc>
      <p:stSnd>
        <p:snd r:embed="rId1" name="explode.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sndAc>
      <p:stSnd>
        <p:snd r:embed="rId1" name="explode.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sndAc>
      <p:stSnd>
        <p:snd r:embed="rId1" name="explode.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sndAc>
      <p:stSnd>
        <p:snd r:embed="rId1" name="explode.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sndAc>
      <p:stSnd>
        <p:snd r:embed="rId1" name="explode.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sndAc>
      <p:stSnd>
        <p:snd r:embed="rId1" name="explode.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sndAc>
      <p:stSnd>
        <p:snd r:embed="rId1" name="explode.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sndAc>
      <p:stSnd>
        <p:snd r:embed="rId1" name="explode.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sndAc>
      <p:stSnd>
        <p:snd r:embed="rId1" name="explode.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sndAc>
      <p:stSnd>
        <p:snd r:embed="rId13" name="explode.wav" builtIn="1"/>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 Id="rId5" Type="http://schemas.openxmlformats.org/officeDocument/2006/relationships/image" Target="../media/image21.jpeg"/><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304800"/>
            <a:ext cx="5791200" cy="2646878"/>
          </a:xfrm>
          <a:prstGeom prst="rect">
            <a:avLst/>
          </a:prstGeom>
          <a:noFill/>
        </p:spPr>
        <p:txBody>
          <a:bodyPr wrap="square" rtlCol="0">
            <a:spAutoFit/>
          </a:bodyPr>
          <a:lstStyle/>
          <a:p>
            <a:r>
              <a:rPr lang="en-US" sz="16600" dirty="0" err="1" smtClean="0">
                <a:solidFill>
                  <a:schemeClr val="accent2">
                    <a:lumMod val="60000"/>
                    <a:lumOff val="40000"/>
                  </a:schemeClr>
                </a:solidFill>
                <a:latin typeface="NikoshBAN" pitchFamily="2" charset="0"/>
                <a:cs typeface="NikoshBAN" pitchFamily="2" charset="0"/>
              </a:rPr>
              <a:t>স্বাগতম</a:t>
            </a:r>
            <a:endParaRPr lang="en-US" sz="16600" dirty="0">
              <a:solidFill>
                <a:schemeClr val="accent2">
                  <a:lumMod val="60000"/>
                  <a:lumOff val="40000"/>
                </a:schemeClr>
              </a:solidFill>
              <a:latin typeface="NikoshBAN" pitchFamily="2" charset="0"/>
              <a:cs typeface="NikoshBAN" pitchFamily="2" charset="0"/>
            </a:endParaRPr>
          </a:p>
        </p:txBody>
      </p:sp>
      <p:pic>
        <p:nvPicPr>
          <p:cNvPr id="3" name="Picture 2" descr="images.jpg"/>
          <p:cNvPicPr>
            <a:picLocks noChangeAspect="1"/>
          </p:cNvPicPr>
          <p:nvPr/>
        </p:nvPicPr>
        <p:blipFill>
          <a:blip r:embed="rId3"/>
          <a:stretch>
            <a:fillRect/>
          </a:stretch>
        </p:blipFill>
        <p:spPr>
          <a:xfrm>
            <a:off x="2209800" y="3352800"/>
            <a:ext cx="4654973" cy="3273028"/>
          </a:xfrm>
          <a:prstGeom prst="rect">
            <a:avLst/>
          </a:prstGeom>
        </p:spPr>
      </p:pic>
    </p:spTree>
  </p:cSld>
  <p:clrMapOvr>
    <a:masterClrMapping/>
  </p:clrMapOvr>
  <p:transition spd="slow">
    <p:sndAc>
      <p:stSnd>
        <p:snd r:embed="rId2" name="explod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1371600"/>
            <a:ext cx="3352800" cy="707886"/>
          </a:xfrm>
          <a:prstGeom prst="rect">
            <a:avLst/>
          </a:prstGeom>
          <a:noFill/>
        </p:spPr>
        <p:txBody>
          <a:bodyPr wrap="square" rtlCol="0">
            <a:spAutoFit/>
          </a:bodyPr>
          <a:lstStyle/>
          <a:p>
            <a:r>
              <a:rPr lang="en-US" sz="4000" dirty="0" err="1" smtClean="0">
                <a:solidFill>
                  <a:schemeClr val="accent1">
                    <a:lumMod val="50000"/>
                  </a:schemeClr>
                </a:solidFill>
                <a:latin typeface="NikoshBAN" pitchFamily="2" charset="0"/>
                <a:cs typeface="NikoshBAN" pitchFamily="2" charset="0"/>
              </a:rPr>
              <a:t>জালেমের</a:t>
            </a:r>
            <a:r>
              <a:rPr lang="en-US" sz="4000" dirty="0" smtClean="0">
                <a:solidFill>
                  <a:schemeClr val="accent1">
                    <a:lumMod val="50000"/>
                  </a:schemeClr>
                </a:solidFill>
                <a:latin typeface="NikoshBAN" pitchFamily="2" charset="0"/>
                <a:cs typeface="NikoshBAN" pitchFamily="2" charset="0"/>
              </a:rPr>
              <a:t> </a:t>
            </a:r>
            <a:r>
              <a:rPr lang="en-US" sz="4000" dirty="0" err="1" smtClean="0">
                <a:solidFill>
                  <a:schemeClr val="accent1">
                    <a:lumMod val="50000"/>
                  </a:schemeClr>
                </a:solidFill>
                <a:latin typeface="NikoshBAN" pitchFamily="2" charset="0"/>
                <a:cs typeface="NikoshBAN" pitchFamily="2" charset="0"/>
              </a:rPr>
              <a:t>পরিনতি</a:t>
            </a:r>
            <a:r>
              <a:rPr lang="en-US" sz="4000" dirty="0" smtClean="0">
                <a:solidFill>
                  <a:schemeClr val="accent1">
                    <a:lumMod val="50000"/>
                  </a:schemeClr>
                </a:solidFill>
                <a:latin typeface="NikoshBAN" pitchFamily="2" charset="0"/>
                <a:cs typeface="NikoshBAN" pitchFamily="2" charset="0"/>
              </a:rPr>
              <a:t> </a:t>
            </a:r>
          </a:p>
        </p:txBody>
      </p:sp>
      <p:pic>
        <p:nvPicPr>
          <p:cNvPr id="24578" name="Picture 2" descr="জাহান্নামের ভয়াবহ শাস্তি এর চিত্র ফলাফল"/>
          <p:cNvPicPr>
            <a:picLocks noChangeAspect="1" noChangeArrowheads="1"/>
          </p:cNvPicPr>
          <p:nvPr/>
        </p:nvPicPr>
        <p:blipFill>
          <a:blip r:embed="rId2"/>
          <a:srcRect/>
          <a:stretch>
            <a:fillRect/>
          </a:stretch>
        </p:blipFill>
        <p:spPr bwMode="auto">
          <a:xfrm>
            <a:off x="1219199" y="2286000"/>
            <a:ext cx="3673231" cy="3048000"/>
          </a:xfrm>
          <a:prstGeom prst="rect">
            <a:avLst/>
          </a:prstGeom>
          <a:noFill/>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4578"/>
                                        </p:tgtEl>
                                        <p:attrNameLst>
                                          <p:attrName>style.visibility</p:attrName>
                                        </p:attrNameLst>
                                      </p:cBhvr>
                                      <p:to>
                                        <p:strVal val="visible"/>
                                      </p:to>
                                    </p:set>
                                    <p:animEffect transition="in" filter="checkerboard(across)">
                                      <p:cBhvr>
                                        <p:cTn id="13"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সম্পর্কিত চিত্র"/>
          <p:cNvPicPr>
            <a:picLocks noChangeAspect="1" noChangeArrowheads="1"/>
          </p:cNvPicPr>
          <p:nvPr/>
        </p:nvPicPr>
        <p:blipFill>
          <a:blip r:embed="rId2"/>
          <a:srcRect/>
          <a:stretch>
            <a:fillRect/>
          </a:stretch>
        </p:blipFill>
        <p:spPr bwMode="auto">
          <a:xfrm>
            <a:off x="1066800" y="304800"/>
            <a:ext cx="2848465" cy="2133600"/>
          </a:xfrm>
          <a:prstGeom prst="rect">
            <a:avLst/>
          </a:prstGeom>
          <a:noFill/>
        </p:spPr>
      </p:pic>
      <p:pic>
        <p:nvPicPr>
          <p:cNvPr id="25604" name="Picture 4" descr="জাহান্নামের ভয়াবহ শাস্তি এর চিত্র ফলাফল"/>
          <p:cNvPicPr>
            <a:picLocks noChangeAspect="1" noChangeArrowheads="1"/>
          </p:cNvPicPr>
          <p:nvPr/>
        </p:nvPicPr>
        <p:blipFill>
          <a:blip r:embed="rId3"/>
          <a:srcRect/>
          <a:stretch>
            <a:fillRect/>
          </a:stretch>
        </p:blipFill>
        <p:spPr bwMode="auto">
          <a:xfrm>
            <a:off x="4419600" y="152400"/>
            <a:ext cx="2514600" cy="2525826"/>
          </a:xfrm>
          <a:prstGeom prst="rect">
            <a:avLst/>
          </a:prstGeom>
          <a:noFill/>
        </p:spPr>
      </p:pic>
      <p:pic>
        <p:nvPicPr>
          <p:cNvPr id="25606" name="Picture 6" descr="জাহান্নামের ভয়াবহ শাস্তি এর চিত্র ফলাফল"/>
          <p:cNvPicPr>
            <a:picLocks noChangeAspect="1" noChangeArrowheads="1"/>
          </p:cNvPicPr>
          <p:nvPr/>
        </p:nvPicPr>
        <p:blipFill>
          <a:blip r:embed="rId4"/>
          <a:srcRect/>
          <a:stretch>
            <a:fillRect/>
          </a:stretch>
        </p:blipFill>
        <p:spPr bwMode="auto">
          <a:xfrm>
            <a:off x="152400" y="2514600"/>
            <a:ext cx="3102962" cy="2057400"/>
          </a:xfrm>
          <a:prstGeom prst="rect">
            <a:avLst/>
          </a:prstGeom>
          <a:noFill/>
        </p:spPr>
      </p:pic>
      <p:pic>
        <p:nvPicPr>
          <p:cNvPr id="25608" name="Picture 8" descr="জাহান্নামের ভয়াবহ শাস্তি এর চিত্র ফলাফল"/>
          <p:cNvPicPr>
            <a:picLocks noChangeAspect="1" noChangeArrowheads="1"/>
          </p:cNvPicPr>
          <p:nvPr/>
        </p:nvPicPr>
        <p:blipFill>
          <a:blip r:embed="rId5"/>
          <a:srcRect/>
          <a:stretch>
            <a:fillRect/>
          </a:stretch>
        </p:blipFill>
        <p:spPr bwMode="auto">
          <a:xfrm>
            <a:off x="4343400" y="2895600"/>
            <a:ext cx="2552700" cy="1790701"/>
          </a:xfrm>
          <a:prstGeom prst="rect">
            <a:avLst/>
          </a:prstGeom>
          <a:noFill/>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box(in)">
                                      <p:cBhvr>
                                        <p:cTn id="7" dur="5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5606"/>
                                        </p:tgtEl>
                                        <p:attrNameLst>
                                          <p:attrName>style.visibility</p:attrName>
                                        </p:attrNameLst>
                                      </p:cBhvr>
                                      <p:to>
                                        <p:strVal val="visible"/>
                                      </p:to>
                                    </p:set>
                                    <p:animEffect transition="in" filter="diamond(in)">
                                      <p:cBhvr>
                                        <p:cTn id="12" dur="2000"/>
                                        <p:tgtEl>
                                          <p:spTgt spid="2560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5604"/>
                                        </p:tgtEl>
                                        <p:attrNameLst>
                                          <p:attrName>style.visibility</p:attrName>
                                        </p:attrNameLst>
                                      </p:cBhvr>
                                      <p:to>
                                        <p:strVal val="visible"/>
                                      </p:to>
                                    </p:set>
                                    <p:animEffect transition="in" filter="box(in)">
                                      <p:cBhvr>
                                        <p:cTn id="17" dur="500"/>
                                        <p:tgtEl>
                                          <p:spTgt spid="2560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nodeType="clickEffect">
                                  <p:stCondLst>
                                    <p:cond delay="0"/>
                                  </p:stCondLst>
                                  <p:childTnLst>
                                    <p:animRot by="21600000">
                                      <p:cBhvr>
                                        <p:cTn id="21" dur="2000" fill="hold"/>
                                        <p:tgtEl>
                                          <p:spTgt spid="2560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1295400"/>
            <a:ext cx="6934200" cy="584775"/>
          </a:xfrm>
          <a:prstGeom prst="rect">
            <a:avLst/>
          </a:prstGeom>
          <a:noFill/>
        </p:spPr>
        <p:txBody>
          <a:bodyPr wrap="square" rtlCol="0">
            <a:spAutoFit/>
          </a:bodyPr>
          <a:lstStyle/>
          <a:p>
            <a:r>
              <a:rPr lang="en-US" sz="3200" dirty="0" err="1" smtClean="0">
                <a:latin typeface="NikoshBAN" pitchFamily="2" charset="0"/>
                <a:cs typeface="NikoshBAN" pitchFamily="2" charset="0"/>
              </a:rPr>
              <a:t>জালেমের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পরিনতি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সর্ম্পকে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রাসুল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ইরশাদ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করেনঃ</a:t>
            </a:r>
            <a:endParaRPr lang="ar-SA" sz="3200" dirty="0" smtClean="0">
              <a:latin typeface="NikoshBAN" pitchFamily="2" charset="0"/>
              <a:cs typeface="NikoshBAN" pitchFamily="2" charset="0"/>
            </a:endParaRPr>
          </a:p>
        </p:txBody>
      </p:sp>
      <p:sp>
        <p:nvSpPr>
          <p:cNvPr id="4" name="TextBox 3"/>
          <p:cNvSpPr txBox="1"/>
          <p:nvPr/>
        </p:nvSpPr>
        <p:spPr>
          <a:xfrm>
            <a:off x="914400" y="3276600"/>
            <a:ext cx="7315200" cy="954107"/>
          </a:xfrm>
          <a:prstGeom prst="rect">
            <a:avLst/>
          </a:prstGeom>
          <a:noFill/>
        </p:spPr>
        <p:txBody>
          <a:bodyPr wrap="square" rtlCol="0">
            <a:spAutoFit/>
          </a:bodyPr>
          <a:lstStyle/>
          <a:p>
            <a:r>
              <a:rPr lang="en-US" sz="2800" dirty="0" err="1" smtClean="0">
                <a:latin typeface="NikoshBAN" pitchFamily="2" charset="0"/>
                <a:cs typeface="NikoshBAN" pitchFamily="2" charset="0"/>
              </a:rPr>
              <a:t>ইবনে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ওমর</a:t>
            </a:r>
            <a:r>
              <a:rPr lang="en-US" sz="2800" dirty="0" smtClean="0">
                <a:latin typeface="NikoshBAN" pitchFamily="2" charset="0"/>
                <a:cs typeface="NikoshBAN" pitchFamily="2" charset="0"/>
              </a:rPr>
              <a:t>(</a:t>
            </a:r>
            <a:r>
              <a:rPr lang="en-US" sz="2800" dirty="0" err="1" smtClean="0">
                <a:latin typeface="NikoshBAN" pitchFamily="2" charset="0"/>
                <a:cs typeface="NikoshBAN" pitchFamily="2" charset="0"/>
              </a:rPr>
              <a:t>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বণির্ত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করিম</a:t>
            </a:r>
            <a:r>
              <a:rPr lang="en-US" sz="2800" dirty="0" smtClean="0">
                <a:latin typeface="NikoshBAN" pitchFamily="2" charset="0"/>
                <a:cs typeface="NikoshBAN" pitchFamily="2" charset="0"/>
              </a:rPr>
              <a:t> (স) </a:t>
            </a:r>
            <a:r>
              <a:rPr lang="en-US" sz="2800" dirty="0" err="1" smtClean="0">
                <a:latin typeface="NikoshBAN" pitchFamily="2" charset="0"/>
                <a:cs typeface="NikoshBAN" pitchFamily="2" charset="0"/>
              </a:rPr>
              <a:t>বলেছেন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অত্যাচার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কেয়ামত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দিবসে</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অন্ধকারের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কারণ</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বুখারী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মুসলিম</a:t>
            </a:r>
            <a:r>
              <a:rPr lang="en-US"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5" name="TextBox 4"/>
          <p:cNvSpPr txBox="1"/>
          <p:nvPr/>
        </p:nvSpPr>
        <p:spPr>
          <a:xfrm>
            <a:off x="1295400" y="2133600"/>
            <a:ext cx="6477000" cy="954107"/>
          </a:xfrm>
          <a:prstGeom prst="rect">
            <a:avLst/>
          </a:prstGeom>
          <a:noFill/>
        </p:spPr>
        <p:txBody>
          <a:bodyPr wrap="square" rtlCol="0">
            <a:spAutoFit/>
          </a:bodyPr>
          <a:lstStyle/>
          <a:p>
            <a:r>
              <a:rPr lang="ar-SA" sz="2800" dirty="0" smtClean="0">
                <a:latin typeface="NikoshBAN" pitchFamily="2" charset="0"/>
                <a:cs typeface="NikoshBAN" pitchFamily="2" charset="0"/>
              </a:rPr>
              <a:t>عن ابن عمر رضى الله تعالى عنه ان النبى صلى الله عليه وسلم قال الظلم ظلمات يوم القيامة (متفق عليه)  </a:t>
            </a:r>
            <a:endParaRPr lang="en-US" sz="2800" dirty="0">
              <a:latin typeface="NikoshBAN" pitchFamily="2" charset="0"/>
              <a:cs typeface="NikoshBAN"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randombar(horizontal)">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685800"/>
            <a:ext cx="4800600" cy="646331"/>
          </a:xfrm>
          <a:prstGeom prst="rect">
            <a:avLst/>
          </a:prstGeom>
        </p:spPr>
        <p:txBody>
          <a:bodyPr wrap="square">
            <a:spAutoFit/>
          </a:bodyPr>
          <a:lstStyle/>
          <a:p>
            <a:pPr>
              <a:buFont typeface="Arial" charset="0"/>
              <a:buChar char="•"/>
            </a:pPr>
            <a:r>
              <a:rPr lang="ar-SA" sz="3600" dirty="0" smtClean="0">
                <a:solidFill>
                  <a:srgbClr val="FF0000"/>
                </a:solidFill>
                <a:latin typeface="NikoshBAN" pitchFamily="2" charset="0"/>
                <a:cs typeface="NikoshBAN" pitchFamily="2" charset="0"/>
              </a:rPr>
              <a:t>مفلس </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এর</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পরিচয়</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ওপরিনতি</a:t>
            </a:r>
            <a:r>
              <a:rPr lang="en-US" sz="3600" dirty="0" smtClean="0">
                <a:solidFill>
                  <a:srgbClr val="FF0000"/>
                </a:solidFill>
                <a:latin typeface="NikoshBAN" pitchFamily="2" charset="0"/>
                <a:cs typeface="NikoshBAN" pitchFamily="2" charset="0"/>
              </a:rPr>
              <a:t> </a:t>
            </a:r>
          </a:p>
        </p:txBody>
      </p:sp>
      <p:pic>
        <p:nvPicPr>
          <p:cNvPr id="27654" name="Picture 6" descr="দরিদ্র মানুষের ছবি এর চিত্র ফলাফল"/>
          <p:cNvPicPr>
            <a:picLocks noChangeAspect="1" noChangeArrowheads="1"/>
          </p:cNvPicPr>
          <p:nvPr/>
        </p:nvPicPr>
        <p:blipFill>
          <a:blip r:embed="rId2"/>
          <a:srcRect/>
          <a:stretch>
            <a:fillRect/>
          </a:stretch>
        </p:blipFill>
        <p:spPr bwMode="auto">
          <a:xfrm>
            <a:off x="1066800" y="4038600"/>
            <a:ext cx="3152775" cy="1983019"/>
          </a:xfrm>
          <a:prstGeom prst="rect">
            <a:avLst/>
          </a:prstGeom>
          <a:noFill/>
        </p:spPr>
      </p:pic>
      <p:pic>
        <p:nvPicPr>
          <p:cNvPr id="27656" name="Picture 8" descr="সম্পদ পুর্বে ছিল এখন নাই এর চিত্র ফলাফল"/>
          <p:cNvPicPr>
            <a:picLocks noChangeAspect="1" noChangeArrowheads="1"/>
          </p:cNvPicPr>
          <p:nvPr/>
        </p:nvPicPr>
        <p:blipFill>
          <a:blip r:embed="rId3"/>
          <a:srcRect/>
          <a:stretch>
            <a:fillRect/>
          </a:stretch>
        </p:blipFill>
        <p:spPr bwMode="auto">
          <a:xfrm>
            <a:off x="5181600" y="4114800"/>
            <a:ext cx="2743200" cy="2151162"/>
          </a:xfrm>
          <a:prstGeom prst="rect">
            <a:avLst/>
          </a:prstGeom>
          <a:noFill/>
        </p:spPr>
      </p:pic>
      <p:sp>
        <p:nvSpPr>
          <p:cNvPr id="27658" name="AutoShape 10" descr="সম্পদ পুর্বে ছিল এখন নাই এর চিত্র ফলাফ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10" descr="সম্পর্কিত চিত্র"/>
          <p:cNvPicPr>
            <a:picLocks noChangeAspect="1" noChangeArrowheads="1"/>
          </p:cNvPicPr>
          <p:nvPr/>
        </p:nvPicPr>
        <p:blipFill>
          <a:blip r:embed="rId4"/>
          <a:srcRect/>
          <a:stretch>
            <a:fillRect/>
          </a:stretch>
        </p:blipFill>
        <p:spPr bwMode="auto">
          <a:xfrm>
            <a:off x="914400" y="1371600"/>
            <a:ext cx="3590925" cy="2209800"/>
          </a:xfrm>
          <a:prstGeom prst="rect">
            <a:avLst/>
          </a:prstGeom>
          <a:noFill/>
        </p:spPr>
      </p:pic>
      <p:pic>
        <p:nvPicPr>
          <p:cNvPr id="10" name="Picture 12" descr="সিডর ২০০৭ এর চিত্র ফলাফল"/>
          <p:cNvPicPr>
            <a:picLocks noChangeAspect="1" noChangeArrowheads="1"/>
          </p:cNvPicPr>
          <p:nvPr/>
        </p:nvPicPr>
        <p:blipFill>
          <a:blip r:embed="rId5"/>
          <a:srcRect/>
          <a:stretch>
            <a:fillRect/>
          </a:stretch>
        </p:blipFill>
        <p:spPr bwMode="auto">
          <a:xfrm>
            <a:off x="5410200" y="1295400"/>
            <a:ext cx="2944091" cy="2286000"/>
          </a:xfrm>
          <a:prstGeom prst="rect">
            <a:avLst/>
          </a:prstGeom>
          <a:noFill/>
        </p:spPr>
      </p:pic>
      <p:sp>
        <p:nvSpPr>
          <p:cNvPr id="11" name="TextBox 10"/>
          <p:cNvSpPr txBox="1"/>
          <p:nvPr/>
        </p:nvSpPr>
        <p:spPr>
          <a:xfrm>
            <a:off x="1828800" y="3657600"/>
            <a:ext cx="2057400" cy="369332"/>
          </a:xfrm>
          <a:prstGeom prst="rect">
            <a:avLst/>
          </a:prstGeom>
          <a:noFill/>
        </p:spPr>
        <p:txBody>
          <a:bodyPr wrap="square" rtlCol="0">
            <a:spAutoFit/>
          </a:bodyPr>
          <a:lstStyle/>
          <a:p>
            <a:r>
              <a:rPr lang="en-US" dirty="0" err="1" smtClean="0">
                <a:latin typeface="NikoshBAN" pitchFamily="2" charset="0"/>
                <a:cs typeface="NikoshBAN" pitchFamily="2" charset="0"/>
              </a:rPr>
              <a:t>পূর্বে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অনেক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সম্পদ</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ছিল</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12" name="TextBox 11"/>
          <p:cNvSpPr txBox="1"/>
          <p:nvPr/>
        </p:nvSpPr>
        <p:spPr>
          <a:xfrm>
            <a:off x="5791200" y="3657600"/>
            <a:ext cx="2133600" cy="381000"/>
          </a:xfrm>
          <a:prstGeom prst="rect">
            <a:avLst/>
          </a:prstGeom>
          <a:noFill/>
        </p:spPr>
        <p:txBody>
          <a:bodyPr wrap="square" rtlCol="0">
            <a:spAutoFit/>
          </a:bodyPr>
          <a:lstStyle/>
          <a:p>
            <a:r>
              <a:rPr lang="en-US" dirty="0" err="1" smtClean="0">
                <a:latin typeface="NikoshBAN" pitchFamily="2" charset="0"/>
                <a:cs typeface="NikoshBAN" pitchFamily="2" charset="0"/>
              </a:rPr>
              <a:t>এখন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সম্পদ</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নেই</a:t>
            </a:r>
            <a:r>
              <a:rPr lang="en-US" dirty="0" smtClean="0">
                <a:latin typeface="NikoshBAN" pitchFamily="2" charset="0"/>
                <a:cs typeface="NikoshBAN" pitchFamily="2" charset="0"/>
              </a:rPr>
              <a:t>।</a:t>
            </a:r>
            <a:endParaRPr lang="en-US" dirty="0">
              <a:latin typeface="NikoshBAN" pitchFamily="2" charset="0"/>
              <a:cs typeface="NikoshBAN" pitchFamily="2" charset="0"/>
            </a:endParaRPr>
          </a:p>
        </p:txBody>
      </p:sp>
      <p:sp>
        <p:nvSpPr>
          <p:cNvPr id="13" name="TextBox 12"/>
          <p:cNvSpPr txBox="1"/>
          <p:nvPr/>
        </p:nvSpPr>
        <p:spPr>
          <a:xfrm>
            <a:off x="1524000" y="6324600"/>
            <a:ext cx="2286000" cy="381000"/>
          </a:xfrm>
          <a:prstGeom prst="rect">
            <a:avLst/>
          </a:prstGeom>
          <a:noFill/>
        </p:spPr>
        <p:txBody>
          <a:bodyPr wrap="square" rtlCol="0">
            <a:spAutoFit/>
          </a:bodyPr>
          <a:lstStyle/>
          <a:p>
            <a:r>
              <a:rPr lang="en-US" dirty="0" err="1" smtClean="0">
                <a:latin typeface="NikoshBAN" pitchFamily="2" charset="0"/>
                <a:cs typeface="NikoshBAN" pitchFamily="2" charset="0"/>
              </a:rPr>
              <a:t>অনেক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দরিদ্র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ছিল</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14" name="TextBox 13"/>
          <p:cNvSpPr txBox="1"/>
          <p:nvPr/>
        </p:nvSpPr>
        <p:spPr>
          <a:xfrm>
            <a:off x="5486400" y="6248400"/>
            <a:ext cx="2667000" cy="369332"/>
          </a:xfrm>
          <a:prstGeom prst="rect">
            <a:avLst/>
          </a:prstGeom>
          <a:noFill/>
        </p:spPr>
        <p:txBody>
          <a:bodyPr wrap="square" rtlCol="0">
            <a:spAutoFit/>
          </a:bodyPr>
          <a:lstStyle/>
          <a:p>
            <a:r>
              <a:rPr lang="en-US" dirty="0" err="1" smtClean="0">
                <a:latin typeface="NikoshBAN" pitchFamily="2" charset="0"/>
                <a:cs typeface="NikoshBAN" pitchFamily="2" charset="0"/>
              </a:rPr>
              <a:t>এখন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অনেক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ধনী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হয়েছে</a:t>
            </a:r>
            <a:r>
              <a:rPr lang="en-US" dirty="0" smtClean="0">
                <a:latin typeface="NikoshBAN" pitchFamily="2" charset="0"/>
                <a:cs typeface="NikoshBAN" pitchFamily="2" charset="0"/>
              </a:rPr>
              <a:t>।</a:t>
            </a:r>
            <a:endParaRPr lang="en-US" dirty="0">
              <a:latin typeface="NikoshBAN" pitchFamily="2" charset="0"/>
              <a:cs typeface="NikoshBAN"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ox(in)">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diamond(in)">
                                      <p:cBhvr>
                                        <p:cTn id="24" dur="2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6"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arn(inHorizontal)">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27654"/>
                                        </p:tgtEl>
                                        <p:attrNameLst>
                                          <p:attrName>style.visibility</p:attrName>
                                        </p:attrNameLst>
                                      </p:cBhvr>
                                      <p:to>
                                        <p:strVal val="visible"/>
                                      </p:to>
                                    </p:set>
                                    <p:anim calcmode="lin" valueType="num">
                                      <p:cBhvr additive="base">
                                        <p:cTn id="34" dur="500" fill="hold"/>
                                        <p:tgtEl>
                                          <p:spTgt spid="27654"/>
                                        </p:tgtEl>
                                        <p:attrNameLst>
                                          <p:attrName>ppt_x</p:attrName>
                                        </p:attrNameLst>
                                      </p:cBhvr>
                                      <p:tavLst>
                                        <p:tav tm="0">
                                          <p:val>
                                            <p:strVal val="#ppt_x"/>
                                          </p:val>
                                        </p:tav>
                                        <p:tav tm="100000">
                                          <p:val>
                                            <p:strVal val="#ppt_x"/>
                                          </p:val>
                                        </p:tav>
                                      </p:tavLst>
                                    </p:anim>
                                    <p:anim calcmode="lin" valueType="num">
                                      <p:cBhvr additive="base">
                                        <p:cTn id="35" dur="500" fill="hold"/>
                                        <p:tgtEl>
                                          <p:spTgt spid="27654"/>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checkerboard(across)">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27656"/>
                                        </p:tgtEl>
                                        <p:attrNameLst>
                                          <p:attrName>style.visibility</p:attrName>
                                        </p:attrNameLst>
                                      </p:cBhvr>
                                      <p:to>
                                        <p:strVal val="visible"/>
                                      </p:to>
                                    </p:set>
                                    <p:animEffect transition="in" filter="blinds(horizontal)">
                                      <p:cBhvr>
                                        <p:cTn id="45" dur="500"/>
                                        <p:tgtEl>
                                          <p:spTgt spid="27656"/>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nodeType="clickEffect">
                                  <p:stCondLst>
                                    <p:cond delay="0"/>
                                  </p:stCondLst>
                                  <p:childTnLst>
                                    <p:set>
                                      <p:cBhvr>
                                        <p:cTn id="49" dur="1" fill="hold">
                                          <p:stCondLst>
                                            <p:cond delay="0"/>
                                          </p:stCondLst>
                                        </p:cTn>
                                        <p:tgtEl>
                                          <p:spTgt spid="14">
                                            <p:txEl>
                                              <p:pRg st="0" end="0"/>
                                            </p:txEl>
                                          </p:spTgt>
                                        </p:tgtEl>
                                        <p:attrNameLst>
                                          <p:attrName>style.visibility</p:attrName>
                                        </p:attrNameLst>
                                      </p:cBhvr>
                                      <p:to>
                                        <p:strVal val="visible"/>
                                      </p:to>
                                    </p:set>
                                    <p:animEffect transition="in" filter="randombar(horizontal)">
                                      <p:cBhvr>
                                        <p:cTn id="50"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descr="সম্পদ পুর্বে ছিল এখন নাই এর চিত্র ফলাফ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0" name="AutoShape 4" descr="সম্পদ পুর্বে ছিল এখন নাই এর চিত্র ফলাফ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2" name="AutoShape 6" descr="সম্পদ পুর্বে ছিল এখন নাই এর চিত্র ফলাফ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4" name="AutoShape 8" descr="সম্পদ পুর্বে ছিল এখন নাই এর চিত্র ফলাফ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9710" name="Picture 14" descr="সিডর ২০০৭ এর চিত্র ফলাফল"/>
          <p:cNvPicPr>
            <a:picLocks noChangeAspect="1" noChangeArrowheads="1"/>
          </p:cNvPicPr>
          <p:nvPr/>
        </p:nvPicPr>
        <p:blipFill>
          <a:blip r:embed="rId3"/>
          <a:srcRect/>
          <a:stretch>
            <a:fillRect/>
          </a:stretch>
        </p:blipFill>
        <p:spPr bwMode="auto">
          <a:xfrm>
            <a:off x="533400" y="533400"/>
            <a:ext cx="3429000" cy="2389253"/>
          </a:xfrm>
          <a:prstGeom prst="rect">
            <a:avLst/>
          </a:prstGeom>
          <a:noFill/>
        </p:spPr>
      </p:pic>
      <p:pic>
        <p:nvPicPr>
          <p:cNvPr id="10" name="Picture 2" descr="দরিদ্র মানুষের ছবি এর চিত্র ফলাফল"/>
          <p:cNvPicPr>
            <a:picLocks noChangeAspect="1" noChangeArrowheads="1"/>
          </p:cNvPicPr>
          <p:nvPr/>
        </p:nvPicPr>
        <p:blipFill>
          <a:blip r:embed="rId4"/>
          <a:srcRect/>
          <a:stretch>
            <a:fillRect/>
          </a:stretch>
        </p:blipFill>
        <p:spPr bwMode="auto">
          <a:xfrm>
            <a:off x="4648200" y="457200"/>
            <a:ext cx="3797300" cy="2743200"/>
          </a:xfrm>
          <a:prstGeom prst="rect">
            <a:avLst/>
          </a:prstGeom>
          <a:noFill/>
        </p:spPr>
      </p:pic>
      <p:sp>
        <p:nvSpPr>
          <p:cNvPr id="11" name="TextBox 10"/>
          <p:cNvSpPr txBox="1"/>
          <p:nvPr/>
        </p:nvSpPr>
        <p:spPr>
          <a:xfrm>
            <a:off x="5486400" y="3276600"/>
            <a:ext cx="2057400" cy="338554"/>
          </a:xfrm>
          <a:prstGeom prst="rect">
            <a:avLst/>
          </a:prstGeom>
          <a:noFill/>
        </p:spPr>
        <p:txBody>
          <a:bodyPr wrap="square" rtlCol="0">
            <a:spAutoFit/>
          </a:bodyPr>
          <a:lstStyle/>
          <a:p>
            <a:r>
              <a:rPr lang="en-US" sz="1600" dirty="0" err="1" smtClean="0"/>
              <a:t>দরিদ্রঃযার</a:t>
            </a:r>
            <a:r>
              <a:rPr lang="en-US" sz="1600" dirty="0" smtClean="0"/>
              <a:t> </a:t>
            </a:r>
            <a:r>
              <a:rPr lang="en-US" sz="1600" dirty="0" err="1" smtClean="0"/>
              <a:t>কিছু</a:t>
            </a:r>
            <a:r>
              <a:rPr lang="en-US" sz="1600" dirty="0" smtClean="0"/>
              <a:t> </a:t>
            </a:r>
            <a:r>
              <a:rPr lang="en-US" sz="1600" dirty="0" err="1" smtClean="0"/>
              <a:t>নেই</a:t>
            </a:r>
            <a:endParaRPr lang="en-US" sz="1600" dirty="0"/>
          </a:p>
        </p:txBody>
      </p:sp>
      <p:sp>
        <p:nvSpPr>
          <p:cNvPr id="12" name="TextBox 11"/>
          <p:cNvSpPr txBox="1"/>
          <p:nvPr/>
        </p:nvSpPr>
        <p:spPr>
          <a:xfrm>
            <a:off x="1143000" y="2971800"/>
            <a:ext cx="2362200" cy="369332"/>
          </a:xfrm>
          <a:prstGeom prst="rect">
            <a:avLst/>
          </a:prstGeom>
          <a:noFill/>
        </p:spPr>
        <p:txBody>
          <a:bodyPr wrap="square" rtlCol="0">
            <a:spAutoFit/>
          </a:bodyPr>
          <a:lstStyle/>
          <a:p>
            <a:r>
              <a:rPr lang="en-US" dirty="0" err="1" smtClean="0">
                <a:latin typeface="NikoshBAN" pitchFamily="2" charset="0"/>
                <a:cs typeface="NikoshBAN" pitchFamily="2" charset="0"/>
              </a:rPr>
              <a:t>সম্পদ</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অনেক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ছিল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এখন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নেই</a:t>
            </a:r>
            <a:endParaRPr lang="en-US" dirty="0">
              <a:latin typeface="NikoshBAN" pitchFamily="2" charset="0"/>
              <a:cs typeface="NikoshBAN"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9710"/>
                                        </p:tgtEl>
                                        <p:attrNameLst>
                                          <p:attrName>style.visibility</p:attrName>
                                        </p:attrNameLst>
                                      </p:cBhvr>
                                      <p:to>
                                        <p:strVal val="visible"/>
                                      </p:to>
                                    </p:set>
                                    <p:animEffect transition="in" filter="checkerboard(across)">
                                      <p:cBhvr>
                                        <p:cTn id="7" dur="500"/>
                                        <p:tgtEl>
                                          <p:spTgt spid="297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diamond(in)">
                                      <p:cBhvr>
                                        <p:cTn id="23"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066800"/>
            <a:ext cx="3581400" cy="369332"/>
          </a:xfrm>
          <a:prstGeom prst="rect">
            <a:avLst/>
          </a:prstGeom>
          <a:noFill/>
        </p:spPr>
        <p:txBody>
          <a:bodyPr wrap="square" rtlCol="0">
            <a:spAutoFit/>
          </a:bodyPr>
          <a:lstStyle/>
          <a:p>
            <a:r>
              <a:rPr lang="ar-SA" dirty="0" smtClean="0">
                <a:solidFill>
                  <a:srgbClr val="00B0F0"/>
                </a:solidFill>
              </a:rPr>
              <a:t>مفلس</a:t>
            </a:r>
            <a:r>
              <a:rPr lang="en-US" dirty="0" smtClean="0">
                <a:solidFill>
                  <a:srgbClr val="00B0F0"/>
                </a:solidFill>
              </a:rPr>
              <a:t> </a:t>
            </a:r>
            <a:r>
              <a:rPr lang="en-US" dirty="0" err="1" smtClean="0">
                <a:solidFill>
                  <a:srgbClr val="00B0F0"/>
                </a:solidFill>
              </a:rPr>
              <a:t>এর</a:t>
            </a:r>
            <a:r>
              <a:rPr lang="en-US" dirty="0" smtClean="0">
                <a:solidFill>
                  <a:srgbClr val="00B0F0"/>
                </a:solidFill>
              </a:rPr>
              <a:t> </a:t>
            </a:r>
            <a:r>
              <a:rPr lang="en-US" dirty="0" err="1" smtClean="0">
                <a:solidFill>
                  <a:srgbClr val="00B0F0"/>
                </a:solidFill>
              </a:rPr>
              <a:t>পরিচয়</a:t>
            </a:r>
            <a:r>
              <a:rPr lang="en-US" dirty="0" smtClean="0">
                <a:solidFill>
                  <a:srgbClr val="00B0F0"/>
                </a:solidFill>
              </a:rPr>
              <a:t> </a:t>
            </a:r>
            <a:r>
              <a:rPr lang="en-US" dirty="0" err="1" smtClean="0">
                <a:solidFill>
                  <a:srgbClr val="00B0F0"/>
                </a:solidFill>
              </a:rPr>
              <a:t>সর্ম্পকে</a:t>
            </a:r>
            <a:r>
              <a:rPr lang="en-US" dirty="0" smtClean="0">
                <a:solidFill>
                  <a:srgbClr val="00B0F0"/>
                </a:solidFill>
              </a:rPr>
              <a:t> </a:t>
            </a:r>
            <a:r>
              <a:rPr lang="en-US" dirty="0" err="1" smtClean="0">
                <a:solidFill>
                  <a:srgbClr val="00B0F0"/>
                </a:solidFill>
              </a:rPr>
              <a:t>রসুল</a:t>
            </a:r>
            <a:r>
              <a:rPr lang="en-US" dirty="0" smtClean="0">
                <a:solidFill>
                  <a:srgbClr val="00B0F0"/>
                </a:solidFill>
              </a:rPr>
              <a:t>(স) </a:t>
            </a:r>
            <a:r>
              <a:rPr lang="en-US" dirty="0" err="1" smtClean="0">
                <a:solidFill>
                  <a:srgbClr val="00B0F0"/>
                </a:solidFill>
              </a:rPr>
              <a:t>বলেনঃ</a:t>
            </a:r>
            <a:r>
              <a:rPr lang="en-US" dirty="0" smtClean="0">
                <a:solidFill>
                  <a:srgbClr val="00B0F0"/>
                </a:solidFill>
              </a:rPr>
              <a:t>  </a:t>
            </a:r>
            <a:endParaRPr lang="en-US" dirty="0">
              <a:solidFill>
                <a:srgbClr val="00B0F0"/>
              </a:solidFill>
            </a:endParaRPr>
          </a:p>
        </p:txBody>
      </p:sp>
      <p:sp>
        <p:nvSpPr>
          <p:cNvPr id="3" name="TextBox 2"/>
          <p:cNvSpPr txBox="1"/>
          <p:nvPr/>
        </p:nvSpPr>
        <p:spPr>
          <a:xfrm>
            <a:off x="1981200" y="1676400"/>
            <a:ext cx="5943600" cy="1938992"/>
          </a:xfrm>
          <a:prstGeom prst="rect">
            <a:avLst/>
          </a:prstGeom>
          <a:noFill/>
        </p:spPr>
        <p:txBody>
          <a:bodyPr wrap="square" rtlCol="0">
            <a:spAutoFit/>
          </a:bodyPr>
          <a:lstStyle/>
          <a:p>
            <a:pPr algn="r"/>
            <a:r>
              <a:rPr lang="ar-SA" sz="2400" dirty="0" smtClean="0">
                <a:solidFill>
                  <a:srgbClr val="FF0000"/>
                </a:solidFill>
                <a:latin typeface="NikoshBAN" pitchFamily="2" charset="0"/>
                <a:cs typeface="NikoshBAN" pitchFamily="2" charset="0"/>
              </a:rPr>
              <a:t>عن ابى هريرة رضى الله تعالى عنه قال قال رسول الله صلى الله عليه وسلم من كانت له مظلمة لاخيه من عرضه او شي فليتحلله منه اليوم قبل ان لا يكون دينار ولا درهم ان كان له عمل صالح اخذ منه يقدرمظلمته وان لم يكون له حسنات اخذ من سيئات صاحبه فحمل عليه (رواه البخارى</a:t>
            </a:r>
            <a:r>
              <a:rPr lang="ar-SA" sz="2400" dirty="0" smtClean="0">
                <a:latin typeface="NikoshBAN" pitchFamily="2" charset="0"/>
                <a:cs typeface="NikoshBAN" pitchFamily="2" charset="0"/>
              </a:rPr>
              <a:t>)  </a:t>
            </a:r>
            <a:endParaRPr lang="en-US" sz="2400" dirty="0">
              <a:latin typeface="NikoshBAN" pitchFamily="2" charset="0"/>
              <a:cs typeface="NikoshBAN" pitchFamily="2" charset="0"/>
            </a:endParaRPr>
          </a:p>
        </p:txBody>
      </p:sp>
      <p:sp>
        <p:nvSpPr>
          <p:cNvPr id="4" name="TextBox 3"/>
          <p:cNvSpPr txBox="1"/>
          <p:nvPr/>
        </p:nvSpPr>
        <p:spPr>
          <a:xfrm>
            <a:off x="1828800" y="3886200"/>
            <a:ext cx="6248400" cy="2246769"/>
          </a:xfrm>
          <a:prstGeom prst="rect">
            <a:avLst/>
          </a:prstGeom>
          <a:noFill/>
        </p:spPr>
        <p:txBody>
          <a:bodyPr wrap="square" rtlCol="0">
            <a:spAutoFit/>
          </a:bodyPr>
          <a:lstStyle/>
          <a:p>
            <a:r>
              <a:rPr lang="en-US" sz="2000" dirty="0" err="1" smtClean="0">
                <a:solidFill>
                  <a:srgbClr val="002060"/>
                </a:solidFill>
                <a:latin typeface="NikoshBAN" pitchFamily="2" charset="0"/>
                <a:cs typeface="NikoshBAN" pitchFamily="2" charset="0"/>
              </a:rPr>
              <a:t>হযরত</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আবু</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হোরায়রা</a:t>
            </a:r>
            <a:r>
              <a:rPr lang="en-US" sz="2000" dirty="0" smtClean="0">
                <a:solidFill>
                  <a:srgbClr val="002060"/>
                </a:solidFill>
                <a:latin typeface="NikoshBAN" pitchFamily="2" charset="0"/>
                <a:cs typeface="NikoshBAN" pitchFamily="2" charset="0"/>
              </a:rPr>
              <a:t>(</a:t>
            </a:r>
            <a:r>
              <a:rPr lang="en-US" sz="2000" dirty="0" err="1" smtClean="0">
                <a:solidFill>
                  <a:srgbClr val="002060"/>
                </a:solidFill>
                <a:latin typeface="NikoshBAN" pitchFamily="2" charset="0"/>
                <a:cs typeface="NikoshBAN" pitchFamily="2" charset="0"/>
              </a:rPr>
              <a:t>রাঃ</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হতে</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বর্নিত</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তিনি</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বলেন</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রাসুলুল্লাহ</a:t>
            </a:r>
            <a:r>
              <a:rPr lang="en-US" sz="2000" dirty="0" smtClean="0">
                <a:solidFill>
                  <a:srgbClr val="002060"/>
                </a:solidFill>
                <a:latin typeface="NikoshBAN" pitchFamily="2" charset="0"/>
                <a:cs typeface="NikoshBAN" pitchFamily="2" charset="0"/>
              </a:rPr>
              <a:t> (স) </a:t>
            </a:r>
            <a:r>
              <a:rPr lang="en-US" sz="2000" dirty="0" err="1" smtClean="0">
                <a:solidFill>
                  <a:srgbClr val="002060"/>
                </a:solidFill>
                <a:latin typeface="NikoshBAN" pitchFamily="2" charset="0"/>
                <a:cs typeface="NikoshBAN" pitchFamily="2" charset="0"/>
              </a:rPr>
              <a:t>বলেছেন</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যে</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ব্যক্তি</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কোনো</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মুসলমান</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ভাইয়ের</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প্রতি</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তার</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মান</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সম্মান</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কিংবা</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অন্য</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কোনো</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বিষয়ে</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জুলুম</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করেছে</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সে</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যেন</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সে</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দিনের</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পূর্বেই</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তার</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কাছ</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থেকে</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ক্ষমা</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করিয়ে</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নেয়</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যে</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দিন</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তার</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কাছে</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কোনো</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দীনার</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বা</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দীরহাম</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থাকবেনা</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যদি</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তার</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কোনো</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নেক</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আমল</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থাকে</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তবে</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তার</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অত্যাচার</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অনুসারে</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তার</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কাছ</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থেকে</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নেক</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আমল</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নিয়ে</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নেয়া</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হবে</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আর</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যদি</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নেক</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আমল</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না</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থাকে</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তবে</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অত্যাচারিত</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ব্যক্তির</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পাপ</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নিয়ে</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তার</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ওপর</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চাপিয়ে</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দেয়া</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হবে</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বুখারী</a:t>
            </a:r>
            <a:r>
              <a:rPr lang="en-US" sz="2000" dirty="0" smtClean="0">
                <a:solidFill>
                  <a:srgbClr val="002060"/>
                </a:solidFill>
                <a:latin typeface="NikoshBAN" pitchFamily="2" charset="0"/>
                <a:cs typeface="NikoshBAN" pitchFamily="2" charset="0"/>
              </a:rPr>
              <a:t>)</a:t>
            </a:r>
            <a:endParaRPr lang="en-US" sz="2000" dirty="0">
              <a:solidFill>
                <a:srgbClr val="002060"/>
              </a:solidFill>
              <a:latin typeface="NikoshBAN" pitchFamily="2" charset="0"/>
              <a:cs typeface="NikoshBAN"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1143000"/>
            <a:ext cx="4191000" cy="461665"/>
          </a:xfrm>
          <a:prstGeom prst="rect">
            <a:avLst/>
          </a:prstGeom>
          <a:noFill/>
        </p:spPr>
        <p:txBody>
          <a:bodyPr wrap="square" rtlCol="0">
            <a:spAutoFit/>
          </a:bodyPr>
          <a:lstStyle/>
          <a:p>
            <a:r>
              <a:rPr lang="ar-SA" sz="2400" dirty="0" smtClean="0">
                <a:latin typeface="NikoshBAN" pitchFamily="2" charset="0"/>
                <a:cs typeface="NikoshBAN" pitchFamily="2" charset="0"/>
              </a:rPr>
              <a:t>مفلس </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সর্ম্পকে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রসুল</a:t>
            </a:r>
            <a:r>
              <a:rPr lang="en-US" sz="2400" dirty="0" smtClean="0">
                <a:latin typeface="NikoshBAN" pitchFamily="2" charset="0"/>
                <a:cs typeface="NikoshBAN" pitchFamily="2" charset="0"/>
              </a:rPr>
              <a:t> (স) </a:t>
            </a:r>
            <a:r>
              <a:rPr lang="en-US" sz="2400" dirty="0" err="1" smtClean="0">
                <a:latin typeface="NikoshBAN" pitchFamily="2" charset="0"/>
                <a:cs typeface="NikoshBAN" pitchFamily="2" charset="0"/>
              </a:rPr>
              <a:t>আরো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বলেনঃ</a:t>
            </a:r>
            <a:r>
              <a:rPr lang="en-US" sz="2400" dirty="0" smtClean="0">
                <a:latin typeface="NikoshBAN" pitchFamily="2" charset="0"/>
                <a:cs typeface="NikoshBAN" pitchFamily="2" charset="0"/>
              </a:rPr>
              <a:t> </a:t>
            </a:r>
            <a:endParaRPr lang="en-US" sz="2400" dirty="0">
              <a:latin typeface="NikoshBAN" pitchFamily="2" charset="0"/>
              <a:cs typeface="NikoshBAN" pitchFamily="2" charset="0"/>
            </a:endParaRPr>
          </a:p>
        </p:txBody>
      </p:sp>
      <p:sp>
        <p:nvSpPr>
          <p:cNvPr id="4" name="TextBox 3"/>
          <p:cNvSpPr txBox="1"/>
          <p:nvPr/>
        </p:nvSpPr>
        <p:spPr>
          <a:xfrm>
            <a:off x="1219200" y="1752600"/>
            <a:ext cx="7010400" cy="2308324"/>
          </a:xfrm>
          <a:prstGeom prst="rect">
            <a:avLst/>
          </a:prstGeom>
          <a:noFill/>
        </p:spPr>
        <p:txBody>
          <a:bodyPr wrap="square" rtlCol="0">
            <a:spAutoFit/>
          </a:bodyPr>
          <a:lstStyle/>
          <a:p>
            <a:pPr algn="r"/>
            <a:r>
              <a:rPr lang="ar-SA" sz="2400" dirty="0" smtClean="0">
                <a:latin typeface="NikoshBAN" pitchFamily="2" charset="0"/>
                <a:cs typeface="NikoshBAN" pitchFamily="2" charset="0"/>
              </a:rPr>
              <a:t>عن ابى هريرة رضى الله تعالى عنه ان رسول الله صلى الله عليه وسلم قال اتدرون ما المفلس قالوا  المفلس  فينا من لا درهم له ولا متاع فقال ان المفلس من امتى من يْاتى يوم القيامة بصلوة وصيام و زكوة و يأتى قد شتم هذا وقذف هذا واكل مال هذا  وسفك دم هذا وضرب هذا فيعطى هذا من حيناته وهذا  من حسناته فان فنيت حسناته قبل ان يقضى ما عليه اخذ  من خطا ياهم فطرحت عليه ثم طرح فى النار رواه مسلم</a:t>
            </a:r>
            <a:endParaRPr lang="en-US" sz="2400" dirty="0">
              <a:latin typeface="NikoshBAN" pitchFamily="2" charset="0"/>
              <a:cs typeface="NikoshBAN"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685800"/>
            <a:ext cx="7239000" cy="4154984"/>
          </a:xfrm>
          <a:prstGeom prst="rect">
            <a:avLst/>
          </a:prstGeom>
          <a:noFill/>
        </p:spPr>
        <p:txBody>
          <a:bodyPr wrap="square" rtlCol="0">
            <a:spAutoFit/>
          </a:bodyPr>
          <a:lstStyle/>
          <a:p>
            <a:pPr algn="just"/>
            <a:r>
              <a:rPr lang="en-US" sz="2400" dirty="0" err="1" smtClean="0">
                <a:latin typeface="NikoshBAN" pitchFamily="2" charset="0"/>
                <a:cs typeface="NikoshBAN" pitchFamily="2" charset="0"/>
              </a:rPr>
              <a:t>হযরত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হোরায়রা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বর্নিত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আছে</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নিশ্চয়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রাসুলুল্লাহ</a:t>
            </a:r>
            <a:r>
              <a:rPr lang="en-US" sz="2400" dirty="0" smtClean="0">
                <a:latin typeface="NikoshBAN" pitchFamily="2" charset="0"/>
                <a:cs typeface="NikoshBAN" pitchFamily="2" charset="0"/>
              </a:rPr>
              <a:t> (স) </a:t>
            </a:r>
            <a:r>
              <a:rPr lang="en-US" sz="2400" dirty="0" err="1" smtClean="0">
                <a:latin typeface="NikoshBAN" pitchFamily="2" charset="0"/>
                <a:cs typeface="NikoshBAN" pitchFamily="2" charset="0"/>
              </a:rPr>
              <a:t>বলেছেন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তোমরা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জান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দরিদ্র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সাহাবায়েকেরাম</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বলেন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আমাদের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মধ্যে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টাকা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পয়সা</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ধনসম্পদ</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নেই,সে</a:t>
            </a:r>
            <a:r>
              <a:rPr lang="en-US" sz="2400" dirty="0" smtClean="0">
                <a:latin typeface="NikoshBAN" pitchFamily="2" charset="0"/>
                <a:cs typeface="NikoshBAN" pitchFamily="2" charset="0"/>
              </a:rPr>
              <a:t>-ই </a:t>
            </a:r>
            <a:r>
              <a:rPr lang="en-US" sz="2400" dirty="0" err="1" smtClean="0">
                <a:latin typeface="NikoshBAN" pitchFamily="2" charset="0"/>
                <a:cs typeface="NikoshBAN" pitchFamily="2" charset="0"/>
              </a:rPr>
              <a:t>দরিদ্র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রসুল</a:t>
            </a:r>
            <a:r>
              <a:rPr lang="en-US" sz="2400" dirty="0" smtClean="0">
                <a:latin typeface="NikoshBAN" pitchFamily="2" charset="0"/>
                <a:cs typeface="NikoshBAN" pitchFamily="2" charset="0"/>
              </a:rPr>
              <a:t> (স) </a:t>
            </a:r>
            <a:r>
              <a:rPr lang="en-US" sz="2400" dirty="0" err="1" smtClean="0">
                <a:latin typeface="NikoshBAN" pitchFamily="2" charset="0"/>
                <a:cs typeface="NikoshBAN" pitchFamily="2" charset="0"/>
              </a:rPr>
              <a:t>বলেছেন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কিয়ামতের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আমার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উম্মতের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মধ্যে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ব্যক্তি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দরিদ্র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হবে,যে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দুনিয়া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থেকে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নামায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রোযা</a:t>
            </a:r>
            <a:r>
              <a:rPr lang="en-US" sz="2400" dirty="0" smtClean="0">
                <a:latin typeface="NikoshBAN" pitchFamily="2" charset="0"/>
                <a:cs typeface="NikoshBAN" pitchFamily="2" charset="0"/>
              </a:rPr>
              <a:t> ও </a:t>
            </a:r>
            <a:r>
              <a:rPr lang="en-US" sz="2400" dirty="0" err="1" smtClean="0">
                <a:latin typeface="NikoshBAN" pitchFamily="2" charset="0"/>
                <a:cs typeface="NikoshBAN" pitchFamily="2" charset="0"/>
              </a:rPr>
              <a:t>যাকাত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আদায়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আসবে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কিন্তু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সাথে</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সেসব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লোকেও</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আসবে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কাউকে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দিয়েছে</a:t>
            </a:r>
            <a:r>
              <a:rPr lang="en-US" sz="2400" dirty="0" smtClean="0">
                <a:latin typeface="NikoshBAN" pitchFamily="2" charset="0"/>
                <a:cs typeface="NikoshBAN" pitchFamily="2" charset="0"/>
              </a:rPr>
              <a:t> , </a:t>
            </a:r>
            <a:r>
              <a:rPr lang="en-US" sz="2400" dirty="0" err="1" smtClean="0">
                <a:latin typeface="NikoshBAN" pitchFamily="2" charset="0"/>
                <a:cs typeface="NikoshBAN" pitchFamily="2" charset="0"/>
              </a:rPr>
              <a:t>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অপবাদ</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রটিয়েছে,কারো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সম্পদ</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আত্নসাত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করেছে</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কাউকে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হত্যা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করেছে</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কাউকে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প্রহার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করেছে</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এমন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ব্যক্তিদেরকে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পূর্ণসমূহ</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হবে।আর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যদি</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পাওনাদারের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পাওনা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পূরণের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পূণ্য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শেষ</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তাহলে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পাওনাদারদের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গুনাহ</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তথা</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পাপসমুহ</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উপর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ঢেলে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হবে,অতপর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অগ্নিতে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নিক্ষেপ</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হবে</a:t>
            </a:r>
            <a:r>
              <a:rPr lang="en-US" sz="2400" dirty="0" smtClean="0">
                <a:latin typeface="NikoshBAN" pitchFamily="2" charset="0"/>
                <a:cs typeface="NikoshBAN" pitchFamily="2" charset="0"/>
              </a:rPr>
              <a:t>।(</a:t>
            </a:r>
            <a:r>
              <a:rPr lang="en-US" sz="2400" dirty="0" err="1" smtClean="0">
                <a:latin typeface="NikoshBAN" pitchFamily="2" charset="0"/>
                <a:cs typeface="NikoshBAN" pitchFamily="2" charset="0"/>
              </a:rPr>
              <a:t>মুসলিম</a:t>
            </a:r>
            <a:r>
              <a:rPr lang="en-US" sz="2400" dirty="0" smtClean="0">
                <a:latin typeface="NikoshBAN" pitchFamily="2" charset="0"/>
                <a:cs typeface="NikoshBAN" pitchFamily="2" charset="0"/>
              </a:rPr>
              <a:t>) </a:t>
            </a:r>
            <a:endParaRPr lang="en-US" sz="2400" dirty="0">
              <a:latin typeface="NikoshBAN" pitchFamily="2" charset="0"/>
              <a:cs typeface="NikoshBAN"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1219200"/>
            <a:ext cx="2971800" cy="830997"/>
          </a:xfrm>
          <a:prstGeom prst="rect">
            <a:avLst/>
          </a:prstGeom>
          <a:noFill/>
        </p:spPr>
        <p:txBody>
          <a:bodyPr wrap="square" rtlCol="0">
            <a:spAutoFit/>
          </a:bodyPr>
          <a:lstStyle/>
          <a:p>
            <a:pPr algn="ctr"/>
            <a:r>
              <a:rPr lang="en-US" sz="4800" dirty="0" err="1" smtClean="0">
                <a:latin typeface="NikoshBAN" pitchFamily="2" charset="0"/>
                <a:cs typeface="NikoshBAN" pitchFamily="2" charset="0"/>
              </a:rPr>
              <a:t>মূল্যায়ন</a:t>
            </a:r>
            <a:endParaRPr lang="en-US" sz="4800" dirty="0">
              <a:latin typeface="NikoshBAN" pitchFamily="2" charset="0"/>
              <a:cs typeface="NikoshBAN" pitchFamily="2" charset="0"/>
            </a:endParaRPr>
          </a:p>
        </p:txBody>
      </p:sp>
      <p:sp>
        <p:nvSpPr>
          <p:cNvPr id="3" name="TextBox 2"/>
          <p:cNvSpPr txBox="1"/>
          <p:nvPr/>
        </p:nvSpPr>
        <p:spPr>
          <a:xfrm>
            <a:off x="1676400" y="2438400"/>
            <a:ext cx="1981200" cy="523220"/>
          </a:xfrm>
          <a:prstGeom prst="rect">
            <a:avLst/>
          </a:prstGeom>
          <a:noFill/>
        </p:spPr>
        <p:txBody>
          <a:bodyPr wrap="square" rtlCol="0">
            <a:spAutoFit/>
          </a:bodyPr>
          <a:lstStyle/>
          <a:p>
            <a:r>
              <a:rPr lang="en-US" sz="2800" dirty="0" err="1" smtClean="0">
                <a:latin typeface="NikoshBAN" pitchFamily="2" charset="0"/>
                <a:cs typeface="NikoshBAN" pitchFamily="2" charset="0"/>
              </a:rPr>
              <a:t>তাহাকিক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sp>
        <p:nvSpPr>
          <p:cNvPr id="4" name="TextBox 3"/>
          <p:cNvSpPr txBox="1"/>
          <p:nvPr/>
        </p:nvSpPr>
        <p:spPr>
          <a:xfrm>
            <a:off x="4038600" y="2667000"/>
            <a:ext cx="4495800" cy="830997"/>
          </a:xfrm>
          <a:prstGeom prst="rect">
            <a:avLst/>
          </a:prstGeom>
          <a:noFill/>
        </p:spPr>
        <p:txBody>
          <a:bodyPr wrap="square" rtlCol="0">
            <a:spAutoFit/>
          </a:bodyPr>
          <a:lstStyle/>
          <a:p>
            <a:r>
              <a:rPr lang="ar-SA" sz="2400" dirty="0" smtClean="0">
                <a:latin typeface="NikoshBAN" pitchFamily="2" charset="0"/>
                <a:cs typeface="NikoshBAN" pitchFamily="2" charset="0"/>
              </a:rPr>
              <a:t>مفلس – نزلت- احسن  - تدرون  - لم يلبسون  </a:t>
            </a:r>
            <a:endParaRPr lang="en-US" sz="2400" dirty="0">
              <a:latin typeface="NikoshBAN" pitchFamily="2" charset="0"/>
              <a:cs typeface="NikoshBAN" pitchFamily="2" charset="0"/>
            </a:endParaRPr>
          </a:p>
        </p:txBody>
      </p:sp>
      <p:sp>
        <p:nvSpPr>
          <p:cNvPr id="6" name="TextBox 5"/>
          <p:cNvSpPr txBox="1"/>
          <p:nvPr/>
        </p:nvSpPr>
        <p:spPr>
          <a:xfrm>
            <a:off x="1981200" y="3505200"/>
            <a:ext cx="6477000" cy="1384995"/>
          </a:xfrm>
          <a:prstGeom prst="rect">
            <a:avLst/>
          </a:prstGeom>
          <a:noFill/>
        </p:spPr>
        <p:txBody>
          <a:bodyPr wrap="square" rtlCol="0">
            <a:spAutoFit/>
          </a:bodyPr>
          <a:lstStyle/>
          <a:p>
            <a:r>
              <a:rPr lang="en-US" sz="2800" dirty="0" smtClean="0">
                <a:latin typeface="NikoshBAN" pitchFamily="2" charset="0"/>
                <a:cs typeface="NikoshBAN" pitchFamily="2" charset="0"/>
              </a:rPr>
              <a:t>১। </a:t>
            </a:r>
            <a:r>
              <a:rPr lang="ar-SA" sz="2800" dirty="0" smtClean="0">
                <a:latin typeface="NikoshBAN" pitchFamily="2" charset="0"/>
                <a:cs typeface="NikoshBAN" pitchFamily="2" charset="0"/>
              </a:rPr>
              <a:t>مفلس</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a:t>
            </a:r>
            <a:r>
              <a:rPr lang="en-US" sz="2800" dirty="0" smtClean="0">
                <a:latin typeface="NikoshBAN" pitchFamily="2" charset="0"/>
                <a:cs typeface="NikoshBAN" pitchFamily="2" charset="0"/>
              </a:rPr>
              <a:t> ?</a:t>
            </a:r>
          </a:p>
          <a:p>
            <a:r>
              <a:rPr lang="en-US" sz="2800" dirty="0" smtClean="0">
                <a:latin typeface="NikoshBAN" pitchFamily="2" charset="0"/>
                <a:cs typeface="NikoshBAN" pitchFamily="2" charset="0"/>
              </a:rPr>
              <a:t>২। </a:t>
            </a:r>
            <a:r>
              <a:rPr lang="en-US" sz="2800" dirty="0" err="1" smtClean="0">
                <a:latin typeface="NikoshBAN" pitchFamily="2" charset="0"/>
                <a:cs typeface="NikoshBAN" pitchFamily="2" charset="0"/>
              </a:rPr>
              <a:t>জালেম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a:t>
            </a:r>
            <a:r>
              <a:rPr lang="en-US" sz="2800" dirty="0" smtClean="0">
                <a:latin typeface="NikoshBAN" pitchFamily="2" charset="0"/>
                <a:cs typeface="NikoshBAN" pitchFamily="2" charset="0"/>
              </a:rPr>
              <a:t>?</a:t>
            </a:r>
          </a:p>
          <a:p>
            <a:r>
              <a:rPr lang="en-US" sz="2800" dirty="0" smtClean="0">
                <a:latin typeface="NikoshBAN" pitchFamily="2" charset="0"/>
                <a:cs typeface="NikoshBAN" pitchFamily="2" charset="0"/>
              </a:rPr>
              <a:t>৩। </a:t>
            </a:r>
            <a:r>
              <a:rPr lang="en-US" sz="2800" dirty="0" err="1" smtClean="0">
                <a:latin typeface="NikoshBAN" pitchFamily="2" charset="0"/>
                <a:cs typeface="NikoshBAN" pitchFamily="2" charset="0"/>
              </a:rPr>
              <a:t>অত্যাচার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কেয়ামত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দিবসে</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অন্ধকারের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কারণ</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কেন</a:t>
            </a:r>
            <a:r>
              <a:rPr lang="en-US" sz="2800" dirty="0" smtClean="0">
                <a:latin typeface="NikoshBAN" pitchFamily="2" charset="0"/>
                <a:cs typeface="NikoshBAN" pitchFamily="2" charset="0"/>
              </a:rPr>
              <a:t>? </a:t>
            </a:r>
            <a:endParaRPr lang="en-US"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randombar(horizont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diamond(in)">
                                      <p:cBhvr>
                                        <p:cTn id="2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2438400"/>
            <a:ext cx="2438400" cy="646331"/>
          </a:xfrm>
          <a:prstGeom prst="rect">
            <a:avLst/>
          </a:prstGeom>
          <a:noFill/>
        </p:spPr>
        <p:txBody>
          <a:bodyPr wrap="square" rtlCol="0">
            <a:spAutoFit/>
          </a:bodyPr>
          <a:lstStyle/>
          <a:p>
            <a:r>
              <a:rPr lang="en-US" sz="3600" dirty="0" err="1" smtClean="0">
                <a:latin typeface="NikoshBAN" pitchFamily="2" charset="0"/>
                <a:cs typeface="NikoshBAN" pitchFamily="2" charset="0"/>
              </a:rPr>
              <a:t>বাড়ির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কাজ</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sp>
        <p:nvSpPr>
          <p:cNvPr id="30722" name="AutoShape 2" descr="বাড়ির ছবি এর চিত্র ফলাফ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24" name="AutoShape 4" descr="বাড়ির ছবি এর চিত্র ফলাফ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26" name="AutoShape 6" descr="বাড়ির ছবি এর চিত্র ফলাফ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28" name="AutoShape 8" descr="বাড়ির ছবি এর চিত্র ফলাফ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index.jpg"/>
          <p:cNvPicPr>
            <a:picLocks noChangeAspect="1"/>
          </p:cNvPicPr>
          <p:nvPr/>
        </p:nvPicPr>
        <p:blipFill>
          <a:blip r:embed="rId2"/>
          <a:stretch>
            <a:fillRect/>
          </a:stretch>
        </p:blipFill>
        <p:spPr>
          <a:xfrm>
            <a:off x="2743200" y="228600"/>
            <a:ext cx="2476500" cy="1847850"/>
          </a:xfrm>
          <a:prstGeom prst="rect">
            <a:avLst/>
          </a:prstGeom>
        </p:spPr>
      </p:pic>
      <p:sp>
        <p:nvSpPr>
          <p:cNvPr id="8" name="TextBox 7"/>
          <p:cNvSpPr txBox="1"/>
          <p:nvPr/>
        </p:nvSpPr>
        <p:spPr>
          <a:xfrm>
            <a:off x="1371600" y="3505200"/>
            <a:ext cx="6553200" cy="400110"/>
          </a:xfrm>
          <a:prstGeom prst="rect">
            <a:avLst/>
          </a:prstGeom>
          <a:noFill/>
        </p:spPr>
        <p:txBody>
          <a:bodyPr wrap="square" rtlCol="0">
            <a:spAutoFit/>
          </a:bodyPr>
          <a:lstStyle/>
          <a:p>
            <a:r>
              <a:rPr lang="en-US" sz="2000" dirty="0" err="1" smtClean="0">
                <a:latin typeface="NikoshBAN" pitchFamily="2" charset="0"/>
                <a:cs typeface="NikoshBAN" pitchFamily="2" charset="0"/>
              </a:rPr>
              <a:t>জালেমের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পরিনতি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সর্ম্পকে</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অন্য</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একটি</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হাদিস</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মুখস্ত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লিখে</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আনবে</a:t>
            </a:r>
            <a:r>
              <a:rPr lang="en-US" sz="2000" dirty="0" smtClean="0">
                <a:latin typeface="NikoshBAN" pitchFamily="2" charset="0"/>
                <a:cs typeface="NikoshBAN" pitchFamily="2" charset="0"/>
              </a:rPr>
              <a:t>।</a:t>
            </a:r>
            <a:endParaRPr lang="en-US" sz="2000" dirty="0">
              <a:latin typeface="NikoshBAN" pitchFamily="2" charset="0"/>
              <a:cs typeface="NikoshBAN"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685800"/>
            <a:ext cx="3352800" cy="1323439"/>
          </a:xfrm>
          <a:prstGeom prst="rect">
            <a:avLst/>
          </a:prstGeom>
          <a:noFill/>
        </p:spPr>
        <p:txBody>
          <a:bodyPr wrap="square" rtlCol="0">
            <a:spAutoFit/>
          </a:bodyPr>
          <a:lstStyle/>
          <a:p>
            <a:r>
              <a:rPr lang="en-US" sz="8000" dirty="0" err="1" smtClean="0">
                <a:solidFill>
                  <a:srgbClr val="92D050"/>
                </a:solidFill>
                <a:latin typeface="NikoshBAN" pitchFamily="2" charset="0"/>
                <a:cs typeface="NikoshBAN" pitchFamily="2" charset="0"/>
              </a:rPr>
              <a:t>পরিচিতি</a:t>
            </a:r>
            <a:endParaRPr lang="en-US" sz="8000" dirty="0">
              <a:solidFill>
                <a:srgbClr val="92D050"/>
              </a:solidFill>
              <a:latin typeface="NikoshBAN" pitchFamily="2" charset="0"/>
              <a:cs typeface="NikoshBAN" pitchFamily="2" charset="0"/>
            </a:endParaRPr>
          </a:p>
        </p:txBody>
      </p:sp>
      <p:sp>
        <p:nvSpPr>
          <p:cNvPr id="5" name="TextBox 4"/>
          <p:cNvSpPr txBox="1"/>
          <p:nvPr/>
        </p:nvSpPr>
        <p:spPr>
          <a:xfrm>
            <a:off x="533400" y="2667000"/>
            <a:ext cx="5334000" cy="2862322"/>
          </a:xfrm>
          <a:prstGeom prst="rect">
            <a:avLst/>
          </a:prstGeom>
          <a:noFill/>
        </p:spPr>
        <p:txBody>
          <a:bodyPr wrap="square" rtlCol="0">
            <a:spAutoFit/>
          </a:bodyPr>
          <a:lstStyle/>
          <a:p>
            <a:r>
              <a:rPr lang="en-US" sz="3600" dirty="0" err="1" smtClean="0">
                <a:solidFill>
                  <a:srgbClr val="FFC000"/>
                </a:solidFill>
                <a:latin typeface="NikoshBAN" pitchFamily="2" charset="0"/>
                <a:cs typeface="NikoshBAN" pitchFamily="2" charset="0"/>
              </a:rPr>
              <a:t>মোঃ</a:t>
            </a:r>
            <a:r>
              <a:rPr lang="en-US" sz="3600" dirty="0" smtClean="0">
                <a:solidFill>
                  <a:srgbClr val="FFC000"/>
                </a:solidFill>
                <a:latin typeface="NikoshBAN" pitchFamily="2" charset="0"/>
                <a:cs typeface="NikoshBAN" pitchFamily="2" charset="0"/>
              </a:rPr>
              <a:t> </a:t>
            </a:r>
            <a:r>
              <a:rPr lang="en-US" sz="3600" dirty="0" err="1" smtClean="0">
                <a:solidFill>
                  <a:srgbClr val="FFC000"/>
                </a:solidFill>
                <a:latin typeface="NikoshBAN" pitchFamily="2" charset="0"/>
                <a:cs typeface="NikoshBAN" pitchFamily="2" charset="0"/>
              </a:rPr>
              <a:t>শাহ</a:t>
            </a:r>
            <a:r>
              <a:rPr lang="en-US" sz="3600" dirty="0" smtClean="0">
                <a:solidFill>
                  <a:srgbClr val="FFC000"/>
                </a:solidFill>
                <a:latin typeface="NikoshBAN" pitchFamily="2" charset="0"/>
                <a:cs typeface="NikoshBAN" pitchFamily="2" charset="0"/>
              </a:rPr>
              <a:t> </a:t>
            </a:r>
            <a:r>
              <a:rPr lang="en-US" sz="3600" dirty="0" err="1" smtClean="0">
                <a:solidFill>
                  <a:srgbClr val="FFC000"/>
                </a:solidFill>
                <a:latin typeface="NikoshBAN" pitchFamily="2" charset="0"/>
                <a:cs typeface="NikoshBAN" pitchFamily="2" charset="0"/>
              </a:rPr>
              <a:t>আলম</a:t>
            </a:r>
            <a:endParaRPr lang="en-US" sz="3600" dirty="0" smtClean="0">
              <a:solidFill>
                <a:srgbClr val="FFC000"/>
              </a:solidFill>
              <a:latin typeface="NikoshBAN" pitchFamily="2" charset="0"/>
              <a:cs typeface="NikoshBAN" pitchFamily="2" charset="0"/>
            </a:endParaRPr>
          </a:p>
          <a:p>
            <a:r>
              <a:rPr lang="en-US" sz="3600" dirty="0" err="1" smtClean="0">
                <a:solidFill>
                  <a:srgbClr val="FFC000"/>
                </a:solidFill>
                <a:latin typeface="NikoshBAN" pitchFamily="2" charset="0"/>
                <a:cs typeface="NikoshBAN" pitchFamily="2" charset="0"/>
              </a:rPr>
              <a:t>সহ</a:t>
            </a:r>
            <a:r>
              <a:rPr lang="en-US" sz="3600" dirty="0" smtClean="0">
                <a:solidFill>
                  <a:srgbClr val="FFC000"/>
                </a:solidFill>
                <a:latin typeface="NikoshBAN" pitchFamily="2" charset="0"/>
                <a:cs typeface="NikoshBAN" pitchFamily="2" charset="0"/>
              </a:rPr>
              <a:t> </a:t>
            </a:r>
            <a:r>
              <a:rPr lang="en-US" sz="3600" dirty="0" err="1" smtClean="0">
                <a:solidFill>
                  <a:srgbClr val="FFC000"/>
                </a:solidFill>
                <a:latin typeface="NikoshBAN" pitchFamily="2" charset="0"/>
                <a:cs typeface="NikoshBAN" pitchFamily="2" charset="0"/>
              </a:rPr>
              <a:t>সুপার</a:t>
            </a:r>
            <a:r>
              <a:rPr lang="en-US" sz="3600" dirty="0" smtClean="0">
                <a:solidFill>
                  <a:srgbClr val="FFC000"/>
                </a:solidFill>
                <a:latin typeface="NikoshBAN" pitchFamily="2" charset="0"/>
                <a:cs typeface="NikoshBAN" pitchFamily="2" charset="0"/>
              </a:rPr>
              <a:t>,</a:t>
            </a:r>
          </a:p>
          <a:p>
            <a:r>
              <a:rPr lang="en-US" sz="3600" dirty="0" err="1" smtClean="0">
                <a:solidFill>
                  <a:srgbClr val="FFC000"/>
                </a:solidFill>
                <a:latin typeface="NikoshBAN" pitchFamily="2" charset="0"/>
                <a:cs typeface="NikoshBAN" pitchFamily="2" charset="0"/>
              </a:rPr>
              <a:t>ইসলামপুর</a:t>
            </a:r>
            <a:r>
              <a:rPr lang="en-US" sz="3600" dirty="0" smtClean="0">
                <a:solidFill>
                  <a:srgbClr val="FFC000"/>
                </a:solidFill>
                <a:latin typeface="NikoshBAN" pitchFamily="2" charset="0"/>
                <a:cs typeface="NikoshBAN" pitchFamily="2" charset="0"/>
              </a:rPr>
              <a:t> </a:t>
            </a:r>
            <a:r>
              <a:rPr lang="en-US" sz="3600" dirty="0" err="1" smtClean="0">
                <a:solidFill>
                  <a:srgbClr val="FFC000"/>
                </a:solidFill>
                <a:latin typeface="NikoshBAN" pitchFamily="2" charset="0"/>
                <a:cs typeface="NikoshBAN" pitchFamily="2" charset="0"/>
              </a:rPr>
              <a:t>আলিম</a:t>
            </a:r>
            <a:r>
              <a:rPr lang="en-US" sz="3600" dirty="0" smtClean="0">
                <a:solidFill>
                  <a:srgbClr val="FFC000"/>
                </a:solidFill>
                <a:latin typeface="NikoshBAN" pitchFamily="2" charset="0"/>
                <a:cs typeface="NikoshBAN" pitchFamily="2" charset="0"/>
              </a:rPr>
              <a:t> </a:t>
            </a:r>
            <a:r>
              <a:rPr lang="en-US" sz="3600" dirty="0" err="1" smtClean="0">
                <a:solidFill>
                  <a:srgbClr val="FFC000"/>
                </a:solidFill>
                <a:latin typeface="NikoshBAN" pitchFamily="2" charset="0"/>
                <a:cs typeface="NikoshBAN" pitchFamily="2" charset="0"/>
              </a:rPr>
              <a:t>মাদ্রাসা</a:t>
            </a:r>
            <a:endParaRPr lang="en-US" sz="3600" dirty="0" smtClean="0">
              <a:solidFill>
                <a:srgbClr val="FFC000"/>
              </a:solidFill>
              <a:latin typeface="NikoshBAN" pitchFamily="2" charset="0"/>
              <a:cs typeface="NikoshBAN" pitchFamily="2" charset="0"/>
            </a:endParaRPr>
          </a:p>
          <a:p>
            <a:r>
              <a:rPr lang="en-US" sz="3600" dirty="0" err="1" smtClean="0">
                <a:solidFill>
                  <a:srgbClr val="FFC000"/>
                </a:solidFill>
                <a:latin typeface="NikoshBAN" pitchFamily="2" charset="0"/>
                <a:cs typeface="NikoshBAN" pitchFamily="2" charset="0"/>
              </a:rPr>
              <a:t>বাবুগঞ্জ</a:t>
            </a:r>
            <a:r>
              <a:rPr lang="en-US" sz="3600" dirty="0" smtClean="0">
                <a:solidFill>
                  <a:srgbClr val="FFC000"/>
                </a:solidFill>
                <a:latin typeface="NikoshBAN" pitchFamily="2" charset="0"/>
                <a:cs typeface="NikoshBAN" pitchFamily="2" charset="0"/>
              </a:rPr>
              <a:t> </a:t>
            </a:r>
            <a:r>
              <a:rPr lang="en-US" sz="3600" dirty="0" err="1" smtClean="0">
                <a:solidFill>
                  <a:srgbClr val="FFC000"/>
                </a:solidFill>
                <a:latin typeface="NikoshBAN" pitchFamily="2" charset="0"/>
                <a:cs typeface="NikoshBAN" pitchFamily="2" charset="0"/>
              </a:rPr>
              <a:t>বারিশাল</a:t>
            </a:r>
            <a:endParaRPr lang="en-US" sz="3600" dirty="0" smtClean="0">
              <a:solidFill>
                <a:srgbClr val="FFC000"/>
              </a:solidFill>
              <a:latin typeface="NikoshBAN" pitchFamily="2" charset="0"/>
              <a:cs typeface="NikoshBAN" pitchFamily="2" charset="0"/>
            </a:endParaRPr>
          </a:p>
          <a:p>
            <a:endParaRPr lang="en-US" sz="3600" dirty="0">
              <a:solidFill>
                <a:srgbClr val="00B050"/>
              </a:solidFill>
              <a:latin typeface="NikoshBAN" pitchFamily="2" charset="0"/>
              <a:cs typeface="NikoshBAN" pitchFamily="2" charset="0"/>
            </a:endParaRPr>
          </a:p>
        </p:txBody>
      </p:sp>
      <p:pic>
        <p:nvPicPr>
          <p:cNvPr id="7" name="Picture 6" descr="K:\ \IMG_1943.jpg"/>
          <p:cNvPicPr>
            <a:picLocks noChangeAspect="1" noChangeArrowheads="1"/>
          </p:cNvPicPr>
          <p:nvPr/>
        </p:nvPicPr>
        <p:blipFill>
          <a:blip r:embed="rId3" cstate="print"/>
          <a:srcRect/>
          <a:stretch>
            <a:fillRect/>
          </a:stretch>
        </p:blipFill>
        <p:spPr bwMode="auto">
          <a:xfrm>
            <a:off x="5791200" y="2209800"/>
            <a:ext cx="1368552" cy="1728216"/>
          </a:xfrm>
          <a:prstGeom prst="rect">
            <a:avLst/>
          </a:prstGeom>
          <a:noFill/>
        </p:spPr>
      </p:pic>
    </p:spTree>
  </p:cSld>
  <p:clrMapOvr>
    <a:masterClrMapping/>
  </p:clrMapOvr>
  <p:transition spd="slow">
    <p:sndAc>
      <p:stSnd>
        <p:snd r:embed="rId2" name="explod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304800"/>
            <a:ext cx="5029200" cy="1200329"/>
          </a:xfrm>
          <a:prstGeom prst="rect">
            <a:avLst/>
          </a:prstGeom>
          <a:noFill/>
        </p:spPr>
        <p:txBody>
          <a:bodyPr wrap="square" rtlCol="0">
            <a:spAutoFit/>
          </a:bodyPr>
          <a:lstStyle/>
          <a:p>
            <a:r>
              <a:rPr lang="en-US" sz="7200" dirty="0" err="1" smtClean="0">
                <a:latin typeface="NikoshBAN" pitchFamily="2" charset="0"/>
                <a:cs typeface="NikoshBAN" pitchFamily="2" charset="0"/>
              </a:rPr>
              <a:t>সবাইকে</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ধন্যবাদ</a:t>
            </a:r>
            <a:r>
              <a:rPr lang="en-US" sz="7200" dirty="0" smtClean="0">
                <a:latin typeface="NikoshBAN" pitchFamily="2" charset="0"/>
                <a:cs typeface="NikoshBAN" pitchFamily="2" charset="0"/>
              </a:rPr>
              <a:t> </a:t>
            </a:r>
            <a:endParaRPr lang="en-US" sz="7200" dirty="0">
              <a:latin typeface="NikoshBAN" pitchFamily="2" charset="0"/>
              <a:cs typeface="NikoshBAN" pitchFamily="2" charset="0"/>
            </a:endParaRPr>
          </a:p>
        </p:txBody>
      </p:sp>
      <p:pic>
        <p:nvPicPr>
          <p:cNvPr id="36866" name="Picture 2" descr="সম্পর্কিত চিত্র"/>
          <p:cNvPicPr>
            <a:picLocks noChangeAspect="1" noChangeArrowheads="1"/>
          </p:cNvPicPr>
          <p:nvPr/>
        </p:nvPicPr>
        <p:blipFill>
          <a:blip r:embed="rId2"/>
          <a:srcRect/>
          <a:stretch>
            <a:fillRect/>
          </a:stretch>
        </p:blipFill>
        <p:spPr bwMode="auto">
          <a:xfrm>
            <a:off x="990600" y="1447800"/>
            <a:ext cx="6096000" cy="4876800"/>
          </a:xfrm>
          <a:prstGeom prst="rect">
            <a:avLst/>
          </a:prstGeom>
          <a:noFill/>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6866"/>
                                        </p:tgtEl>
                                        <p:attrNameLst>
                                          <p:attrName>style.visibility</p:attrName>
                                        </p:attrNameLst>
                                      </p:cBhvr>
                                      <p:to>
                                        <p:strVal val="visible"/>
                                      </p:to>
                                    </p:set>
                                    <p:anim calcmode="lin" valueType="num">
                                      <p:cBhvr additive="base">
                                        <p:cTn id="12" dur="500" fill="hold"/>
                                        <p:tgtEl>
                                          <p:spTgt spid="36866"/>
                                        </p:tgtEl>
                                        <p:attrNameLst>
                                          <p:attrName>ppt_x</p:attrName>
                                        </p:attrNameLst>
                                      </p:cBhvr>
                                      <p:tavLst>
                                        <p:tav tm="0">
                                          <p:val>
                                            <p:strVal val="#ppt_x"/>
                                          </p:val>
                                        </p:tav>
                                        <p:tav tm="100000">
                                          <p:val>
                                            <p:strVal val="#ppt_x"/>
                                          </p:val>
                                        </p:tav>
                                      </p:tavLst>
                                    </p:anim>
                                    <p:anim calcmode="lin" valueType="num">
                                      <p:cBhvr additive="base">
                                        <p:cTn id="13" dur="500" fill="hold"/>
                                        <p:tgtEl>
                                          <p:spTgt spid="368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1295400"/>
            <a:ext cx="4419600" cy="2862322"/>
          </a:xfrm>
          <a:prstGeom prst="rect">
            <a:avLst/>
          </a:prstGeom>
          <a:noFill/>
        </p:spPr>
        <p:txBody>
          <a:bodyPr wrap="square" rtlCol="0">
            <a:spAutoFit/>
          </a:bodyPr>
          <a:lstStyle/>
          <a:p>
            <a:pPr algn="ctr"/>
            <a:r>
              <a:rPr lang="en-US" sz="3600" dirty="0" err="1" smtClean="0">
                <a:solidFill>
                  <a:srgbClr val="FF0000"/>
                </a:solidFill>
                <a:latin typeface="NikoshBAN" pitchFamily="2" charset="0"/>
                <a:cs typeface="NikoshBAN" pitchFamily="2" charset="0"/>
              </a:rPr>
              <a:t>শ্রেণিঃ</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দাখিল</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নবম</a:t>
            </a:r>
            <a:r>
              <a:rPr lang="en-US" sz="3600" dirty="0" smtClean="0">
                <a:latin typeface="NikoshBAN" pitchFamily="2" charset="0"/>
                <a:cs typeface="NikoshBAN" pitchFamily="2" charset="0"/>
              </a:rPr>
              <a:t> </a:t>
            </a:r>
          </a:p>
          <a:p>
            <a:pPr algn="ctr"/>
            <a:r>
              <a:rPr lang="en-US" sz="3600" dirty="0" err="1" smtClean="0">
                <a:solidFill>
                  <a:srgbClr val="92D050"/>
                </a:solidFill>
                <a:latin typeface="NikoshBAN" pitchFamily="2" charset="0"/>
                <a:cs typeface="NikoshBAN" pitchFamily="2" charset="0"/>
              </a:rPr>
              <a:t>বিষয়ঃ</a:t>
            </a:r>
            <a:r>
              <a:rPr lang="en-US" sz="3600" dirty="0" smtClean="0">
                <a:solidFill>
                  <a:srgbClr val="92D050"/>
                </a:solidFill>
                <a:latin typeface="NikoshBAN" pitchFamily="2" charset="0"/>
                <a:cs typeface="NikoshBAN" pitchFamily="2" charset="0"/>
              </a:rPr>
              <a:t> </a:t>
            </a:r>
            <a:r>
              <a:rPr lang="en-US" sz="3600" dirty="0" err="1" smtClean="0">
                <a:solidFill>
                  <a:srgbClr val="92D050"/>
                </a:solidFill>
                <a:latin typeface="NikoshBAN" pitchFamily="2" charset="0"/>
                <a:cs typeface="NikoshBAN" pitchFamily="2" charset="0"/>
              </a:rPr>
              <a:t>হাদিস</a:t>
            </a:r>
            <a:r>
              <a:rPr lang="en-US" sz="3600" dirty="0" smtClean="0">
                <a:solidFill>
                  <a:srgbClr val="92D050"/>
                </a:solidFill>
                <a:latin typeface="NikoshBAN" pitchFamily="2" charset="0"/>
                <a:cs typeface="NikoshBAN" pitchFamily="2" charset="0"/>
              </a:rPr>
              <a:t> </a:t>
            </a:r>
          </a:p>
          <a:p>
            <a:pPr algn="ctr"/>
            <a:r>
              <a:rPr lang="en-US" sz="3600" dirty="0" err="1" smtClean="0">
                <a:solidFill>
                  <a:srgbClr val="92D050"/>
                </a:solidFill>
                <a:latin typeface="NikoshBAN" pitchFamily="2" charset="0"/>
                <a:cs typeface="NikoshBAN" pitchFamily="2" charset="0"/>
              </a:rPr>
              <a:t>অধ্যায়ঃ</a:t>
            </a:r>
            <a:r>
              <a:rPr lang="en-US" sz="3600" dirty="0" smtClean="0">
                <a:solidFill>
                  <a:srgbClr val="92D050"/>
                </a:solidFill>
                <a:latin typeface="NikoshBAN" pitchFamily="2" charset="0"/>
                <a:cs typeface="NikoshBAN" pitchFamily="2" charset="0"/>
              </a:rPr>
              <a:t> </a:t>
            </a:r>
            <a:r>
              <a:rPr lang="en-US" sz="3600" dirty="0" err="1" smtClean="0">
                <a:solidFill>
                  <a:srgbClr val="92D050"/>
                </a:solidFill>
                <a:latin typeface="NikoshBAN" pitchFamily="2" charset="0"/>
                <a:cs typeface="NikoshBAN" pitchFamily="2" charset="0"/>
              </a:rPr>
              <a:t>বিশ</a:t>
            </a:r>
            <a:r>
              <a:rPr lang="en-US" sz="3600" dirty="0" smtClean="0">
                <a:solidFill>
                  <a:srgbClr val="92D050"/>
                </a:solidFill>
                <a:latin typeface="NikoshBAN" pitchFamily="2" charset="0"/>
                <a:cs typeface="NikoshBAN" pitchFamily="2" charset="0"/>
              </a:rPr>
              <a:t> </a:t>
            </a:r>
          </a:p>
          <a:p>
            <a:pPr algn="ctr"/>
            <a:r>
              <a:rPr lang="en-US" sz="3600" dirty="0" err="1" smtClean="0">
                <a:solidFill>
                  <a:srgbClr val="92D050"/>
                </a:solidFill>
                <a:latin typeface="NikoshBAN" pitchFamily="2" charset="0"/>
                <a:cs typeface="NikoshBAN" pitchFamily="2" charset="0"/>
              </a:rPr>
              <a:t>সময়ঃ</a:t>
            </a:r>
            <a:r>
              <a:rPr lang="en-US" sz="3600" dirty="0" smtClean="0">
                <a:solidFill>
                  <a:srgbClr val="92D050"/>
                </a:solidFill>
                <a:latin typeface="NikoshBAN" pitchFamily="2" charset="0"/>
                <a:cs typeface="NikoshBAN" pitchFamily="2" charset="0"/>
              </a:rPr>
              <a:t> ৩৫ </a:t>
            </a:r>
            <a:r>
              <a:rPr lang="en-US" sz="3600" dirty="0" err="1" smtClean="0">
                <a:solidFill>
                  <a:srgbClr val="92D050"/>
                </a:solidFill>
                <a:latin typeface="NikoshBAN" pitchFamily="2" charset="0"/>
                <a:cs typeface="NikoshBAN" pitchFamily="2" charset="0"/>
              </a:rPr>
              <a:t>মিনিট</a:t>
            </a:r>
            <a:r>
              <a:rPr lang="en-US" sz="3600" dirty="0" smtClean="0">
                <a:solidFill>
                  <a:srgbClr val="92D050"/>
                </a:solidFill>
                <a:latin typeface="NikoshBAN" pitchFamily="2" charset="0"/>
                <a:cs typeface="NikoshBAN" pitchFamily="2" charset="0"/>
              </a:rPr>
              <a:t>। </a:t>
            </a:r>
          </a:p>
          <a:p>
            <a:pPr algn="ctr"/>
            <a:r>
              <a:rPr lang="en-US" sz="3600" dirty="0" err="1" smtClean="0">
                <a:solidFill>
                  <a:srgbClr val="92D050"/>
                </a:solidFill>
                <a:latin typeface="NikoshBAN" pitchFamily="2" charset="0"/>
                <a:cs typeface="NikoshBAN" pitchFamily="2" charset="0"/>
              </a:rPr>
              <a:t>তারিখঃ</a:t>
            </a:r>
            <a:r>
              <a:rPr lang="en-US" sz="3600" dirty="0" smtClean="0">
                <a:solidFill>
                  <a:srgbClr val="92D050"/>
                </a:solidFill>
                <a:latin typeface="NikoshBAN" pitchFamily="2" charset="0"/>
                <a:cs typeface="NikoshBAN" pitchFamily="2" charset="0"/>
              </a:rPr>
              <a:t> ০১/১০/২০১৬ইং   </a:t>
            </a:r>
            <a:endParaRPr lang="en-US" sz="3600" dirty="0">
              <a:solidFill>
                <a:srgbClr val="92D050"/>
              </a:solidFill>
              <a:latin typeface="NikoshBAN" pitchFamily="2" charset="0"/>
              <a:cs typeface="NikoshBAN" pitchFamily="2" charset="0"/>
            </a:endParaRPr>
          </a:p>
        </p:txBody>
      </p:sp>
      <p:sp>
        <p:nvSpPr>
          <p:cNvPr id="3" name="TextBox 2"/>
          <p:cNvSpPr txBox="1"/>
          <p:nvPr/>
        </p:nvSpPr>
        <p:spPr>
          <a:xfrm>
            <a:off x="1524000" y="4648200"/>
            <a:ext cx="4572000" cy="1323439"/>
          </a:xfrm>
          <a:prstGeom prst="rect">
            <a:avLst/>
          </a:prstGeom>
          <a:noFill/>
        </p:spPr>
        <p:txBody>
          <a:bodyPr wrap="square" rtlCol="0">
            <a:spAutoFit/>
          </a:bodyPr>
          <a:lstStyle/>
          <a:p>
            <a:pPr algn="ctr"/>
            <a:r>
              <a:rPr lang="en-US" sz="4000" dirty="0" err="1" smtClean="0">
                <a:solidFill>
                  <a:srgbClr val="FF0000"/>
                </a:solidFill>
                <a:latin typeface="NikoshBAN" pitchFamily="2" charset="0"/>
                <a:cs typeface="NikoshBAN" pitchFamily="2" charset="0"/>
              </a:rPr>
              <a:t>আজকের</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পাঠঃ</a:t>
            </a:r>
            <a:r>
              <a:rPr lang="en-US" sz="4000" dirty="0" smtClean="0">
                <a:solidFill>
                  <a:srgbClr val="FF0000"/>
                </a:solidFill>
                <a:latin typeface="NikoshBAN" pitchFamily="2" charset="0"/>
                <a:cs typeface="NikoshBAN" pitchFamily="2" charset="0"/>
              </a:rPr>
              <a:t> </a:t>
            </a:r>
            <a:r>
              <a:rPr lang="ar-SA" sz="4000" dirty="0" smtClean="0">
                <a:solidFill>
                  <a:srgbClr val="FF0000"/>
                </a:solidFill>
                <a:latin typeface="NikoshBAN" pitchFamily="2" charset="0"/>
                <a:cs typeface="NikoshBAN" pitchFamily="2" charset="0"/>
              </a:rPr>
              <a:t>باب الظلم </a:t>
            </a:r>
            <a:r>
              <a:rPr lang="en-US" sz="4000" dirty="0" smtClean="0">
                <a:solidFill>
                  <a:srgbClr val="FF0000"/>
                </a:solidFill>
                <a:latin typeface="NikoshBAN" pitchFamily="2" charset="0"/>
                <a:cs typeface="NikoshBAN" pitchFamily="2" charset="0"/>
              </a:rPr>
              <a:t> </a:t>
            </a:r>
            <a:r>
              <a:rPr lang="en-US" sz="4000" dirty="0" err="1" smtClean="0">
                <a:solidFill>
                  <a:srgbClr val="C00000"/>
                </a:solidFill>
                <a:latin typeface="NikoshBAN" pitchFamily="2" charset="0"/>
                <a:cs typeface="NikoshBAN" pitchFamily="2" charset="0"/>
              </a:rPr>
              <a:t>অত্যাচারের</a:t>
            </a:r>
            <a:r>
              <a:rPr lang="en-US" sz="4000" dirty="0" smtClean="0">
                <a:solidFill>
                  <a:srgbClr val="C00000"/>
                </a:solidFill>
                <a:latin typeface="NikoshBAN" pitchFamily="2" charset="0"/>
                <a:cs typeface="NikoshBAN" pitchFamily="2" charset="0"/>
              </a:rPr>
              <a:t> </a:t>
            </a:r>
            <a:r>
              <a:rPr lang="en-US" sz="4000" dirty="0" err="1" smtClean="0">
                <a:solidFill>
                  <a:srgbClr val="C00000"/>
                </a:solidFill>
                <a:latin typeface="NikoshBAN" pitchFamily="2" charset="0"/>
                <a:cs typeface="NikoshBAN" pitchFamily="2" charset="0"/>
              </a:rPr>
              <a:t>বর্ণনা</a:t>
            </a:r>
            <a:r>
              <a:rPr lang="en-US" sz="4000" dirty="0" smtClean="0">
                <a:solidFill>
                  <a:srgbClr val="C00000"/>
                </a:solidFill>
                <a:latin typeface="NikoshBAN" pitchFamily="2" charset="0"/>
                <a:cs typeface="NikoshBAN" pitchFamily="2" charset="0"/>
              </a:rPr>
              <a:t>। </a:t>
            </a:r>
            <a:endParaRPr lang="en-US" sz="4000" dirty="0">
              <a:solidFill>
                <a:srgbClr val="C00000"/>
              </a:solidFill>
              <a:latin typeface="NikoshBAN" pitchFamily="2" charset="0"/>
              <a:cs typeface="NikoshBAN" pitchFamily="2" charset="0"/>
            </a:endParaRPr>
          </a:p>
        </p:txBody>
      </p:sp>
    </p:spTree>
  </p:cSld>
  <p:clrMapOvr>
    <a:masterClrMapping/>
  </p:clrMapOvr>
  <p:transition spd="slow">
    <p:sndAc>
      <p:stSnd>
        <p:snd r:embed="rId2" name="explod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 calcmode="lin" valueType="num">
                                      <p:cBhvr additive="base">
                                        <p:cTn id="3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762000"/>
            <a:ext cx="6096000" cy="4955203"/>
          </a:xfrm>
          <a:prstGeom prst="rect">
            <a:avLst/>
          </a:prstGeom>
          <a:noFill/>
        </p:spPr>
        <p:txBody>
          <a:bodyPr wrap="square" rtlCol="0">
            <a:spAutoFit/>
          </a:bodyPr>
          <a:lstStyle/>
          <a:p>
            <a:pPr algn="ctr"/>
            <a:r>
              <a:rPr lang="en-US" sz="6000" b="1" u="sng" dirty="0" err="1" smtClean="0">
                <a:latin typeface="NikoshBAN" pitchFamily="2" charset="0"/>
                <a:cs typeface="NikoshBAN" pitchFamily="2" charset="0"/>
              </a:rPr>
              <a:t>শিখন</a:t>
            </a:r>
            <a:r>
              <a:rPr lang="en-US" sz="6000" b="1" u="sng" dirty="0" smtClean="0">
                <a:latin typeface="NikoshBAN" pitchFamily="2" charset="0"/>
                <a:cs typeface="NikoshBAN" pitchFamily="2" charset="0"/>
              </a:rPr>
              <a:t> </a:t>
            </a:r>
            <a:r>
              <a:rPr lang="en-US" sz="6000" b="1" u="sng" dirty="0" err="1" smtClean="0">
                <a:latin typeface="NikoshBAN" pitchFamily="2" charset="0"/>
                <a:cs typeface="NikoshBAN" pitchFamily="2" charset="0"/>
              </a:rPr>
              <a:t>ফলঃ</a:t>
            </a:r>
            <a:r>
              <a:rPr lang="en-US" sz="6000" b="1" u="sng" dirty="0" smtClean="0">
                <a:latin typeface="NikoshBAN" pitchFamily="2" charset="0"/>
                <a:cs typeface="NikoshBAN" pitchFamily="2" charset="0"/>
              </a:rPr>
              <a:t> </a:t>
            </a:r>
          </a:p>
          <a:p>
            <a:r>
              <a:rPr lang="en-US" sz="3200" dirty="0" smtClean="0">
                <a:solidFill>
                  <a:srgbClr val="FF0000"/>
                </a:solidFill>
                <a:latin typeface="NikoshBAN" pitchFamily="2" charset="0"/>
                <a:cs typeface="NikoshBAN" pitchFamily="2" charset="0"/>
              </a:rPr>
              <a:t>এ </a:t>
            </a:r>
            <a:r>
              <a:rPr lang="en-US" sz="3200" dirty="0" err="1" smtClean="0">
                <a:solidFill>
                  <a:srgbClr val="FF0000"/>
                </a:solidFill>
                <a:latin typeface="NikoshBAN" pitchFamily="2" charset="0"/>
                <a:cs typeface="NikoshBAN" pitchFamily="2" charset="0"/>
              </a:rPr>
              <a:t>অধ্যায়ে</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শিক্ষার্থীরা</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জানতে</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পারবে</a:t>
            </a:r>
            <a:r>
              <a:rPr lang="en-US" sz="3200" dirty="0" smtClean="0">
                <a:solidFill>
                  <a:srgbClr val="FF0000"/>
                </a:solidFill>
                <a:latin typeface="NikoshBAN" pitchFamily="2" charset="0"/>
                <a:cs typeface="NikoshBAN" pitchFamily="2" charset="0"/>
              </a:rPr>
              <a:t> ----</a:t>
            </a:r>
          </a:p>
          <a:p>
            <a:pPr>
              <a:buFont typeface="Arial" charset="0"/>
              <a:buChar char="•"/>
            </a:pPr>
            <a:r>
              <a:rPr lang="en-US" sz="3200" dirty="0" err="1" smtClean="0">
                <a:solidFill>
                  <a:srgbClr val="FFC000"/>
                </a:solidFill>
                <a:latin typeface="NikoshBAN" pitchFamily="2" charset="0"/>
                <a:cs typeface="NikoshBAN" pitchFamily="2" charset="0"/>
              </a:rPr>
              <a:t>শরীয়াতের</a:t>
            </a:r>
            <a:r>
              <a:rPr lang="en-US" sz="3200" dirty="0" smtClean="0">
                <a:solidFill>
                  <a:srgbClr val="FFC000"/>
                </a:solidFill>
                <a:latin typeface="NikoshBAN" pitchFamily="2" charset="0"/>
                <a:cs typeface="NikoshBAN" pitchFamily="2" charset="0"/>
              </a:rPr>
              <a:t> </a:t>
            </a:r>
            <a:r>
              <a:rPr lang="en-US" sz="3200" dirty="0" err="1" smtClean="0">
                <a:solidFill>
                  <a:srgbClr val="FFC000"/>
                </a:solidFill>
                <a:latin typeface="NikoshBAN" pitchFamily="2" charset="0"/>
                <a:cs typeface="NikoshBAN" pitchFamily="2" charset="0"/>
              </a:rPr>
              <a:t>দৃষ্টিতে</a:t>
            </a:r>
            <a:r>
              <a:rPr lang="en-US" sz="3200" dirty="0" smtClean="0">
                <a:solidFill>
                  <a:srgbClr val="FFC000"/>
                </a:solidFill>
                <a:latin typeface="NikoshBAN" pitchFamily="2" charset="0"/>
                <a:cs typeface="NikoshBAN" pitchFamily="2" charset="0"/>
              </a:rPr>
              <a:t> </a:t>
            </a:r>
            <a:r>
              <a:rPr lang="ar-SA" sz="3200" dirty="0" smtClean="0">
                <a:solidFill>
                  <a:srgbClr val="FFC000"/>
                </a:solidFill>
                <a:latin typeface="NikoshBAN" pitchFamily="2" charset="0"/>
                <a:cs typeface="NikoshBAN" pitchFamily="2" charset="0"/>
              </a:rPr>
              <a:t>ظلم </a:t>
            </a:r>
            <a:r>
              <a:rPr lang="en-US" sz="3200" dirty="0" smtClean="0">
                <a:solidFill>
                  <a:srgbClr val="FFC000"/>
                </a:solidFill>
                <a:latin typeface="NikoshBAN" pitchFamily="2" charset="0"/>
                <a:cs typeface="NikoshBAN" pitchFamily="2" charset="0"/>
              </a:rPr>
              <a:t> </a:t>
            </a:r>
            <a:r>
              <a:rPr lang="en-US" sz="3200" dirty="0" err="1" smtClean="0">
                <a:solidFill>
                  <a:srgbClr val="FFC000"/>
                </a:solidFill>
                <a:latin typeface="NikoshBAN" pitchFamily="2" charset="0"/>
                <a:cs typeface="NikoshBAN" pitchFamily="2" charset="0"/>
              </a:rPr>
              <a:t>এর</a:t>
            </a:r>
            <a:r>
              <a:rPr lang="en-US" sz="3200" dirty="0" smtClean="0">
                <a:solidFill>
                  <a:srgbClr val="FFC000"/>
                </a:solidFill>
                <a:latin typeface="NikoshBAN" pitchFamily="2" charset="0"/>
                <a:cs typeface="NikoshBAN" pitchFamily="2" charset="0"/>
              </a:rPr>
              <a:t> </a:t>
            </a:r>
            <a:r>
              <a:rPr lang="en-US" sz="3200" dirty="0" err="1" smtClean="0">
                <a:solidFill>
                  <a:srgbClr val="FFC000"/>
                </a:solidFill>
                <a:latin typeface="NikoshBAN" pitchFamily="2" charset="0"/>
                <a:cs typeface="NikoshBAN" pitchFamily="2" charset="0"/>
              </a:rPr>
              <a:t>পরিচয়</a:t>
            </a:r>
            <a:r>
              <a:rPr lang="en-US" sz="3200" dirty="0" smtClean="0">
                <a:latin typeface="NikoshBAN" pitchFamily="2" charset="0"/>
                <a:cs typeface="NikoshBAN" pitchFamily="2" charset="0"/>
              </a:rPr>
              <a:t>। </a:t>
            </a:r>
          </a:p>
          <a:p>
            <a:pPr>
              <a:buFont typeface="Arial" charset="0"/>
              <a:buChar char="•"/>
            </a:pPr>
            <a:r>
              <a:rPr lang="ar-SA" sz="3200" dirty="0" smtClean="0">
                <a:latin typeface="NikoshBAN" pitchFamily="2" charset="0"/>
                <a:cs typeface="NikoshBAN" pitchFamily="2" charset="0"/>
              </a:rPr>
              <a:t> </a:t>
            </a:r>
            <a:r>
              <a:rPr lang="ar-SA" sz="3200" dirty="0" smtClean="0">
                <a:solidFill>
                  <a:srgbClr val="92D050"/>
                </a:solidFill>
                <a:latin typeface="NikoshBAN" pitchFamily="2" charset="0"/>
                <a:cs typeface="NikoshBAN" pitchFamily="2" charset="0"/>
              </a:rPr>
              <a:t>ظلم عظىم </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এর</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পরিচয়</a:t>
            </a:r>
            <a:r>
              <a:rPr lang="en-US" sz="3200" dirty="0" smtClean="0">
                <a:solidFill>
                  <a:srgbClr val="92D050"/>
                </a:solidFill>
                <a:latin typeface="NikoshBAN" pitchFamily="2" charset="0"/>
                <a:cs typeface="NikoshBAN" pitchFamily="2" charset="0"/>
              </a:rPr>
              <a:t>।</a:t>
            </a:r>
          </a:p>
          <a:p>
            <a:pPr>
              <a:buFont typeface="Arial" charset="0"/>
              <a:buChar char="•"/>
            </a:pPr>
            <a:r>
              <a:rPr lang="en-US" sz="3200" dirty="0" err="1" smtClean="0">
                <a:solidFill>
                  <a:schemeClr val="accent1">
                    <a:lumMod val="50000"/>
                  </a:schemeClr>
                </a:solidFill>
                <a:latin typeface="NikoshBAN" pitchFamily="2" charset="0"/>
                <a:cs typeface="NikoshBAN" pitchFamily="2" charset="0"/>
              </a:rPr>
              <a:t>জালেমের</a:t>
            </a:r>
            <a:r>
              <a:rPr lang="en-US" sz="3200" dirty="0" smtClean="0">
                <a:solidFill>
                  <a:schemeClr val="accent1">
                    <a:lumMod val="50000"/>
                  </a:schemeClr>
                </a:solidFill>
                <a:latin typeface="NikoshBAN" pitchFamily="2" charset="0"/>
                <a:cs typeface="NikoshBAN" pitchFamily="2" charset="0"/>
              </a:rPr>
              <a:t> </a:t>
            </a:r>
            <a:r>
              <a:rPr lang="en-US" sz="3200" dirty="0" err="1" smtClean="0">
                <a:solidFill>
                  <a:schemeClr val="accent1">
                    <a:lumMod val="50000"/>
                  </a:schemeClr>
                </a:solidFill>
                <a:latin typeface="NikoshBAN" pitchFamily="2" charset="0"/>
                <a:cs typeface="NikoshBAN" pitchFamily="2" charset="0"/>
              </a:rPr>
              <a:t>পরিনতি</a:t>
            </a:r>
            <a:r>
              <a:rPr lang="en-US" sz="3200" dirty="0" smtClean="0">
                <a:solidFill>
                  <a:schemeClr val="accent1">
                    <a:lumMod val="50000"/>
                  </a:schemeClr>
                </a:solidFill>
                <a:latin typeface="NikoshBAN" pitchFamily="2" charset="0"/>
                <a:cs typeface="NikoshBAN" pitchFamily="2" charset="0"/>
              </a:rPr>
              <a:t> </a:t>
            </a:r>
          </a:p>
          <a:p>
            <a:pPr>
              <a:buFont typeface="Arial" charset="0"/>
              <a:buChar char="•"/>
            </a:pPr>
            <a:r>
              <a:rPr lang="en-US" sz="3200" dirty="0" err="1" smtClean="0">
                <a:solidFill>
                  <a:srgbClr val="00B050"/>
                </a:solidFill>
                <a:latin typeface="NikoshBAN" pitchFamily="2" charset="0"/>
                <a:cs typeface="NikoshBAN" pitchFamily="2" charset="0"/>
              </a:rPr>
              <a:t>কেয়ামতের</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সর্বনিকৃষ্ট</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ব্যক্তির</a:t>
            </a:r>
            <a:r>
              <a:rPr lang="en-US" sz="3200" dirty="0" smtClean="0">
                <a:solidFill>
                  <a:srgbClr val="00B050"/>
                </a:solidFill>
                <a:latin typeface="NikoshBAN" pitchFamily="2" charset="0"/>
                <a:cs typeface="NikoshBAN" pitchFamily="2" charset="0"/>
              </a:rPr>
              <a:t> </a:t>
            </a:r>
            <a:r>
              <a:rPr lang="en-US" sz="3200" dirty="0" err="1" smtClean="0">
                <a:solidFill>
                  <a:srgbClr val="00B050"/>
                </a:solidFill>
                <a:latin typeface="NikoshBAN" pitchFamily="2" charset="0"/>
                <a:cs typeface="NikoshBAN" pitchFamily="2" charset="0"/>
              </a:rPr>
              <a:t>পরিচয়</a:t>
            </a:r>
            <a:endParaRPr lang="en-US" sz="3200" dirty="0" smtClean="0">
              <a:solidFill>
                <a:srgbClr val="00B050"/>
              </a:solidFill>
              <a:latin typeface="NikoshBAN" pitchFamily="2" charset="0"/>
              <a:cs typeface="NikoshBAN" pitchFamily="2" charset="0"/>
            </a:endParaRPr>
          </a:p>
          <a:p>
            <a:pPr>
              <a:buFont typeface="Arial" charset="0"/>
              <a:buChar char="•"/>
            </a:pPr>
            <a:r>
              <a:rPr lang="ar-SA" sz="3200" dirty="0" smtClean="0">
                <a:solidFill>
                  <a:srgbClr val="FF0000"/>
                </a:solidFill>
                <a:latin typeface="NikoshBAN" pitchFamily="2" charset="0"/>
                <a:cs typeface="NikoshBAN" pitchFamily="2" charset="0"/>
              </a:rPr>
              <a:t>مفلس </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এর</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পরিচয়</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ওপরিনতি</a:t>
            </a:r>
            <a:r>
              <a:rPr lang="en-US" sz="3200" dirty="0" smtClean="0">
                <a:solidFill>
                  <a:srgbClr val="FF0000"/>
                </a:solidFill>
                <a:latin typeface="NikoshBAN" pitchFamily="2" charset="0"/>
                <a:cs typeface="NikoshBAN" pitchFamily="2" charset="0"/>
              </a:rPr>
              <a:t> </a:t>
            </a:r>
          </a:p>
          <a:p>
            <a:pPr>
              <a:buFont typeface="Arial" charset="0"/>
              <a:buChar char="•"/>
            </a:pPr>
            <a:r>
              <a:rPr lang="ar-SA" sz="3200" dirty="0" smtClean="0">
                <a:solidFill>
                  <a:srgbClr val="92D050"/>
                </a:solidFill>
                <a:latin typeface="NikoshBAN" pitchFamily="2" charset="0"/>
                <a:cs typeface="NikoshBAN" pitchFamily="2" charset="0"/>
              </a:rPr>
              <a:t>ظلم</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কে</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অন্ধকারের</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সাথে</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তুলনা</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করার</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কারণ</a:t>
            </a:r>
            <a:r>
              <a:rPr lang="en-US" sz="3200" dirty="0" smtClean="0">
                <a:solidFill>
                  <a:srgbClr val="92D050"/>
                </a:solidFill>
                <a:latin typeface="NikoshBAN" pitchFamily="2" charset="0"/>
                <a:cs typeface="NikoshBAN" pitchFamily="2" charset="0"/>
              </a:rPr>
              <a:t> </a:t>
            </a:r>
          </a:p>
          <a:p>
            <a:pPr>
              <a:buFont typeface="Arial" charset="0"/>
              <a:buChar char="•"/>
            </a:pPr>
            <a:endParaRPr lang="en-US" sz="3200" dirty="0" smtClean="0">
              <a:solidFill>
                <a:srgbClr val="00B0F0"/>
              </a:solidFill>
              <a:latin typeface="NikoshBAN" pitchFamily="2" charset="0"/>
              <a:cs typeface="NikoshBAN" pitchFamily="2" charset="0"/>
            </a:endParaRPr>
          </a:p>
        </p:txBody>
      </p:sp>
    </p:spTree>
  </p:cSld>
  <p:clrMapOvr>
    <a:masterClrMapping/>
  </p:clrMapOvr>
  <p:transition spd="slow">
    <p:sndAc>
      <p:stSnd>
        <p:snd r:embed="rId3" name="explod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457200"/>
            <a:ext cx="3581400" cy="830997"/>
          </a:xfrm>
          <a:prstGeom prst="rect">
            <a:avLst/>
          </a:prstGeom>
          <a:noFill/>
        </p:spPr>
        <p:txBody>
          <a:bodyPr wrap="square" rtlCol="0">
            <a:spAutoFit/>
          </a:bodyPr>
          <a:lstStyle/>
          <a:p>
            <a:r>
              <a:rPr lang="ar-SA" sz="4800" dirty="0" smtClean="0">
                <a:solidFill>
                  <a:srgbClr val="FF0000"/>
                </a:solidFill>
                <a:latin typeface="NikoshBAN" pitchFamily="2" charset="0"/>
                <a:cs typeface="NikoshBAN" pitchFamily="2" charset="0"/>
              </a:rPr>
              <a:t>ظلم</a:t>
            </a:r>
            <a:r>
              <a:rPr lang="en-US" sz="4800" dirty="0" smtClean="0">
                <a:solidFill>
                  <a:srgbClr val="FFC000"/>
                </a:solidFill>
                <a:latin typeface="NikoshBAN" pitchFamily="2" charset="0"/>
                <a:cs typeface="NikoshBAN" pitchFamily="2" charset="0"/>
              </a:rPr>
              <a:t>  </a:t>
            </a:r>
            <a:r>
              <a:rPr lang="en-US" sz="4800" dirty="0" err="1" smtClean="0">
                <a:solidFill>
                  <a:srgbClr val="FFC000"/>
                </a:solidFill>
                <a:latin typeface="NikoshBAN" pitchFamily="2" charset="0"/>
                <a:cs typeface="NikoshBAN" pitchFamily="2" charset="0"/>
              </a:rPr>
              <a:t>এর</a:t>
            </a:r>
            <a:r>
              <a:rPr lang="en-US" sz="4800" dirty="0" smtClean="0">
                <a:solidFill>
                  <a:srgbClr val="FFC000"/>
                </a:solidFill>
                <a:latin typeface="NikoshBAN" pitchFamily="2" charset="0"/>
                <a:cs typeface="NikoshBAN" pitchFamily="2" charset="0"/>
              </a:rPr>
              <a:t> </a:t>
            </a:r>
            <a:r>
              <a:rPr lang="en-US" sz="4800" dirty="0" err="1" smtClean="0">
                <a:solidFill>
                  <a:srgbClr val="FFC000"/>
                </a:solidFill>
                <a:latin typeface="NikoshBAN" pitchFamily="2" charset="0"/>
                <a:cs typeface="NikoshBAN" pitchFamily="2" charset="0"/>
              </a:rPr>
              <a:t>পরিচয়ঃ</a:t>
            </a:r>
            <a:r>
              <a:rPr lang="en-US" sz="4800" dirty="0" smtClean="0">
                <a:latin typeface="NikoshBAN" pitchFamily="2" charset="0"/>
                <a:cs typeface="NikoshBAN" pitchFamily="2" charset="0"/>
              </a:rPr>
              <a:t> </a:t>
            </a:r>
            <a:endParaRPr lang="en-US" sz="4800" dirty="0">
              <a:latin typeface="NikoshBAN" pitchFamily="2" charset="0"/>
              <a:cs typeface="NikoshBAN" pitchFamily="2" charset="0"/>
            </a:endParaRPr>
          </a:p>
        </p:txBody>
      </p:sp>
      <p:sp>
        <p:nvSpPr>
          <p:cNvPr id="3" name="TextBox 2"/>
          <p:cNvSpPr txBox="1"/>
          <p:nvPr/>
        </p:nvSpPr>
        <p:spPr>
          <a:xfrm>
            <a:off x="1219200" y="1981200"/>
            <a:ext cx="2667000" cy="646331"/>
          </a:xfrm>
          <a:prstGeom prst="rect">
            <a:avLst/>
          </a:prstGeom>
          <a:noFill/>
        </p:spPr>
        <p:txBody>
          <a:bodyPr wrap="square" rtlCol="0">
            <a:spAutoFit/>
          </a:bodyPr>
          <a:lstStyle/>
          <a:p>
            <a:r>
              <a:rPr lang="en-US" sz="3600" dirty="0" err="1" smtClean="0">
                <a:latin typeface="NikoshBAN" pitchFamily="2" charset="0"/>
                <a:cs typeface="NikoshBAN" pitchFamily="2" charset="0"/>
              </a:rPr>
              <a:t>অত্যাচার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sp>
        <p:nvSpPr>
          <p:cNvPr id="4" name="TextBox 3"/>
          <p:cNvSpPr txBox="1"/>
          <p:nvPr/>
        </p:nvSpPr>
        <p:spPr>
          <a:xfrm>
            <a:off x="1143000" y="4343400"/>
            <a:ext cx="2362200" cy="646331"/>
          </a:xfrm>
          <a:prstGeom prst="rect">
            <a:avLst/>
          </a:prstGeom>
          <a:noFill/>
        </p:spPr>
        <p:txBody>
          <a:bodyPr wrap="square" rtlCol="0">
            <a:spAutoFit/>
          </a:bodyPr>
          <a:lstStyle/>
          <a:p>
            <a:r>
              <a:rPr lang="en-US" sz="3600" dirty="0" err="1" smtClean="0">
                <a:latin typeface="NikoshBAN" pitchFamily="2" charset="0"/>
                <a:cs typeface="NikoshBAN" pitchFamily="2" charset="0"/>
              </a:rPr>
              <a:t>অবিচার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pic>
        <p:nvPicPr>
          <p:cNvPr id="7" name="Picture 6" descr="images.jpg"/>
          <p:cNvPicPr>
            <a:picLocks noChangeAspect="1"/>
          </p:cNvPicPr>
          <p:nvPr/>
        </p:nvPicPr>
        <p:blipFill>
          <a:blip r:embed="rId2"/>
          <a:stretch>
            <a:fillRect/>
          </a:stretch>
        </p:blipFill>
        <p:spPr>
          <a:xfrm>
            <a:off x="4343400" y="1600200"/>
            <a:ext cx="3511296" cy="2133600"/>
          </a:xfrm>
          <a:prstGeom prst="rect">
            <a:avLst/>
          </a:prstGeom>
        </p:spPr>
      </p:pic>
      <p:pic>
        <p:nvPicPr>
          <p:cNvPr id="8" name="Picture 7" descr="images.jpg"/>
          <p:cNvPicPr>
            <a:picLocks noChangeAspect="1"/>
          </p:cNvPicPr>
          <p:nvPr/>
        </p:nvPicPr>
        <p:blipFill>
          <a:blip r:embed="rId3"/>
          <a:stretch>
            <a:fillRect/>
          </a:stretch>
        </p:blipFill>
        <p:spPr>
          <a:xfrm>
            <a:off x="3962400" y="4191000"/>
            <a:ext cx="3549754" cy="2362200"/>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ox(in)">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diamond(in)">
                                      <p:cBhvr>
                                        <p:cTn id="2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jpg"/>
          <p:cNvPicPr>
            <a:picLocks noChangeAspect="1"/>
          </p:cNvPicPr>
          <p:nvPr/>
        </p:nvPicPr>
        <p:blipFill>
          <a:blip r:embed="rId2"/>
          <a:stretch>
            <a:fillRect/>
          </a:stretch>
        </p:blipFill>
        <p:spPr>
          <a:xfrm>
            <a:off x="1219200" y="3048000"/>
            <a:ext cx="3401840" cy="2748686"/>
          </a:xfrm>
          <a:prstGeom prst="rect">
            <a:avLst/>
          </a:prstGeom>
        </p:spPr>
      </p:pic>
      <p:sp>
        <p:nvSpPr>
          <p:cNvPr id="3" name="TextBox 2"/>
          <p:cNvSpPr txBox="1"/>
          <p:nvPr/>
        </p:nvSpPr>
        <p:spPr>
          <a:xfrm>
            <a:off x="228600" y="838200"/>
            <a:ext cx="2286000" cy="646331"/>
          </a:xfrm>
          <a:prstGeom prst="rect">
            <a:avLst/>
          </a:prstGeom>
          <a:noFill/>
        </p:spPr>
        <p:txBody>
          <a:bodyPr wrap="square" rtlCol="0">
            <a:spAutoFit/>
          </a:bodyPr>
          <a:lstStyle/>
          <a:p>
            <a:r>
              <a:rPr lang="en-US" sz="3600" dirty="0" err="1" smtClean="0">
                <a:latin typeface="NikoshBAN" pitchFamily="2" charset="0"/>
                <a:cs typeface="NikoshBAN" pitchFamily="2" charset="0"/>
              </a:rPr>
              <a:t>নির্যাতন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sp>
        <p:nvSpPr>
          <p:cNvPr id="4" name="TextBox 3"/>
          <p:cNvSpPr txBox="1"/>
          <p:nvPr/>
        </p:nvSpPr>
        <p:spPr>
          <a:xfrm>
            <a:off x="2057400" y="5867400"/>
            <a:ext cx="2667000" cy="646331"/>
          </a:xfrm>
          <a:prstGeom prst="rect">
            <a:avLst/>
          </a:prstGeom>
          <a:noFill/>
        </p:spPr>
        <p:txBody>
          <a:bodyPr wrap="square" rtlCol="0">
            <a:spAutoFit/>
          </a:bodyPr>
          <a:lstStyle/>
          <a:p>
            <a:r>
              <a:rPr lang="en-US" sz="3600" dirty="0" err="1" smtClean="0">
                <a:latin typeface="NikoshBAN" pitchFamily="2" charset="0"/>
                <a:cs typeface="NikoshBAN" pitchFamily="2" charset="0"/>
              </a:rPr>
              <a:t>সীমাতিক্রম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pic>
        <p:nvPicPr>
          <p:cNvPr id="5" name="Picture 4" descr="index.jpg"/>
          <p:cNvPicPr>
            <a:picLocks noChangeAspect="1"/>
          </p:cNvPicPr>
          <p:nvPr/>
        </p:nvPicPr>
        <p:blipFill>
          <a:blip r:embed="rId3"/>
          <a:stretch>
            <a:fillRect/>
          </a:stretch>
        </p:blipFill>
        <p:spPr>
          <a:xfrm>
            <a:off x="2895600" y="0"/>
            <a:ext cx="4191000" cy="2626753"/>
          </a:xfrm>
          <a:prstGeom prst="rect">
            <a:avLst/>
          </a:prstGeom>
        </p:spPr>
      </p:pic>
      <p:pic>
        <p:nvPicPr>
          <p:cNvPr id="6" name="Picture 5" descr="images.jpg"/>
          <p:cNvPicPr>
            <a:picLocks noChangeAspect="1"/>
          </p:cNvPicPr>
          <p:nvPr/>
        </p:nvPicPr>
        <p:blipFill>
          <a:blip r:embed="rId4"/>
          <a:stretch>
            <a:fillRect/>
          </a:stretch>
        </p:blipFill>
        <p:spPr>
          <a:xfrm>
            <a:off x="4876800" y="2971800"/>
            <a:ext cx="3522133" cy="3048000"/>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ox(in)">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randombar(horizontal)">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1164134"/>
            <a:ext cx="7162800" cy="5693866"/>
          </a:xfrm>
          <a:prstGeom prst="rect">
            <a:avLst/>
          </a:prstGeom>
          <a:noFill/>
        </p:spPr>
        <p:txBody>
          <a:bodyPr wrap="square" rtlCol="0">
            <a:spAutoFit/>
          </a:bodyPr>
          <a:lstStyle/>
          <a:p>
            <a:pPr algn="ctr"/>
            <a:r>
              <a:rPr lang="en-US" sz="4000" u="sng" dirty="0" err="1" smtClean="0">
                <a:solidFill>
                  <a:srgbClr val="FF0000"/>
                </a:solidFill>
                <a:latin typeface="NikoshBAN" pitchFamily="2" charset="0"/>
                <a:cs typeface="NikoshBAN" pitchFamily="2" charset="0"/>
              </a:rPr>
              <a:t>পরিভাষায়ঃ</a:t>
            </a:r>
            <a:endParaRPr lang="en-US" sz="4000" u="sng" dirty="0" smtClean="0">
              <a:solidFill>
                <a:srgbClr val="FF0000"/>
              </a:solidFill>
              <a:latin typeface="NikoshBAN" pitchFamily="2" charset="0"/>
              <a:cs typeface="NikoshBAN" pitchFamily="2" charset="0"/>
            </a:endParaRPr>
          </a:p>
          <a:p>
            <a:r>
              <a:rPr lang="en-US" sz="3600" dirty="0" smtClean="0">
                <a:latin typeface="NikoshBAN" pitchFamily="2" charset="0"/>
                <a:cs typeface="NikoshBAN" pitchFamily="2" charset="0"/>
              </a:rPr>
              <a:t> * </a:t>
            </a:r>
            <a:r>
              <a:rPr lang="en-US" sz="3600" dirty="0" err="1" smtClean="0">
                <a:solidFill>
                  <a:srgbClr val="00B0F0"/>
                </a:solidFill>
                <a:latin typeface="NikoshBAN" pitchFamily="2" charset="0"/>
                <a:cs typeface="NikoshBAN" pitchFamily="2" charset="0"/>
              </a:rPr>
              <a:t>কোন</a:t>
            </a:r>
            <a:r>
              <a:rPr lang="en-US" sz="3600" dirty="0" smtClean="0">
                <a:solidFill>
                  <a:srgbClr val="00B0F0"/>
                </a:solidFill>
                <a:latin typeface="NikoshBAN" pitchFamily="2" charset="0"/>
                <a:cs typeface="NikoshBAN" pitchFamily="2" charset="0"/>
              </a:rPr>
              <a:t> </a:t>
            </a:r>
            <a:r>
              <a:rPr lang="en-US" sz="3600" dirty="0" err="1" smtClean="0">
                <a:solidFill>
                  <a:srgbClr val="00B0F0"/>
                </a:solidFill>
                <a:latin typeface="NikoshBAN" pitchFamily="2" charset="0"/>
                <a:cs typeface="NikoshBAN" pitchFamily="2" charset="0"/>
              </a:rPr>
              <a:t>বস্তুকে</a:t>
            </a:r>
            <a:r>
              <a:rPr lang="en-US" sz="3600" dirty="0" smtClean="0">
                <a:solidFill>
                  <a:srgbClr val="00B0F0"/>
                </a:solidFill>
                <a:latin typeface="NikoshBAN" pitchFamily="2" charset="0"/>
                <a:cs typeface="NikoshBAN" pitchFamily="2" charset="0"/>
              </a:rPr>
              <a:t> </a:t>
            </a:r>
            <a:r>
              <a:rPr lang="en-US" sz="3600" dirty="0" err="1" smtClean="0">
                <a:solidFill>
                  <a:srgbClr val="00B0F0"/>
                </a:solidFill>
                <a:latin typeface="NikoshBAN" pitchFamily="2" charset="0"/>
                <a:cs typeface="NikoshBAN" pitchFamily="2" charset="0"/>
              </a:rPr>
              <a:t>তার</a:t>
            </a:r>
            <a:r>
              <a:rPr lang="en-US" sz="3600" dirty="0" smtClean="0">
                <a:solidFill>
                  <a:srgbClr val="00B0F0"/>
                </a:solidFill>
                <a:latin typeface="NikoshBAN" pitchFamily="2" charset="0"/>
                <a:cs typeface="NikoshBAN" pitchFamily="2" charset="0"/>
              </a:rPr>
              <a:t> </a:t>
            </a:r>
            <a:r>
              <a:rPr lang="en-US" sz="3600" dirty="0" err="1" smtClean="0">
                <a:solidFill>
                  <a:srgbClr val="00B0F0"/>
                </a:solidFill>
                <a:latin typeface="NikoshBAN" pitchFamily="2" charset="0"/>
                <a:cs typeface="NikoshBAN" pitchFamily="2" charset="0"/>
              </a:rPr>
              <a:t>নিদির্ষ্ট</a:t>
            </a:r>
            <a:r>
              <a:rPr lang="en-US" sz="3600" dirty="0" smtClean="0">
                <a:solidFill>
                  <a:srgbClr val="00B0F0"/>
                </a:solidFill>
                <a:latin typeface="NikoshBAN" pitchFamily="2" charset="0"/>
                <a:cs typeface="NikoshBAN" pitchFamily="2" charset="0"/>
              </a:rPr>
              <a:t> </a:t>
            </a:r>
            <a:r>
              <a:rPr lang="en-US" sz="3600" dirty="0" err="1" smtClean="0">
                <a:solidFill>
                  <a:srgbClr val="00B0F0"/>
                </a:solidFill>
                <a:latin typeface="NikoshBAN" pitchFamily="2" charset="0"/>
                <a:cs typeface="NikoshBAN" pitchFamily="2" charset="0"/>
              </a:rPr>
              <a:t>স্থান</a:t>
            </a:r>
            <a:r>
              <a:rPr lang="en-US" sz="3600" dirty="0" smtClean="0">
                <a:solidFill>
                  <a:srgbClr val="00B0F0"/>
                </a:solidFill>
                <a:latin typeface="NikoshBAN" pitchFamily="2" charset="0"/>
                <a:cs typeface="NikoshBAN" pitchFamily="2" charset="0"/>
              </a:rPr>
              <a:t> </a:t>
            </a:r>
            <a:r>
              <a:rPr lang="en-US" sz="3600" dirty="0" err="1" smtClean="0">
                <a:solidFill>
                  <a:srgbClr val="00B0F0"/>
                </a:solidFill>
                <a:latin typeface="NikoshBAN" pitchFamily="2" charset="0"/>
                <a:cs typeface="NikoshBAN" pitchFamily="2" charset="0"/>
              </a:rPr>
              <a:t>থেকে</a:t>
            </a:r>
            <a:r>
              <a:rPr lang="en-US" sz="3600" dirty="0" smtClean="0">
                <a:solidFill>
                  <a:srgbClr val="00B0F0"/>
                </a:solidFill>
                <a:latin typeface="NikoshBAN" pitchFamily="2" charset="0"/>
                <a:cs typeface="NikoshBAN" pitchFamily="2" charset="0"/>
              </a:rPr>
              <a:t> </a:t>
            </a:r>
            <a:r>
              <a:rPr lang="en-US" sz="3600" dirty="0" err="1" smtClean="0">
                <a:solidFill>
                  <a:srgbClr val="00B0F0"/>
                </a:solidFill>
                <a:latin typeface="NikoshBAN" pitchFamily="2" charset="0"/>
                <a:cs typeface="NikoshBAN" pitchFamily="2" charset="0"/>
              </a:rPr>
              <a:t>সরিয়ে</a:t>
            </a:r>
            <a:r>
              <a:rPr lang="en-US" sz="3600" dirty="0" smtClean="0">
                <a:solidFill>
                  <a:srgbClr val="00B0F0"/>
                </a:solidFill>
                <a:latin typeface="NikoshBAN" pitchFamily="2" charset="0"/>
                <a:cs typeface="NikoshBAN" pitchFamily="2" charset="0"/>
              </a:rPr>
              <a:t> </a:t>
            </a:r>
            <a:r>
              <a:rPr lang="en-US" sz="3600" dirty="0" err="1" smtClean="0">
                <a:solidFill>
                  <a:srgbClr val="00B0F0"/>
                </a:solidFill>
                <a:latin typeface="NikoshBAN" pitchFamily="2" charset="0"/>
                <a:cs typeface="NikoshBAN" pitchFamily="2" charset="0"/>
              </a:rPr>
              <a:t>অন্য</a:t>
            </a:r>
            <a:r>
              <a:rPr lang="en-US" sz="3600" dirty="0" smtClean="0">
                <a:solidFill>
                  <a:srgbClr val="00B0F0"/>
                </a:solidFill>
                <a:latin typeface="NikoshBAN" pitchFamily="2" charset="0"/>
                <a:cs typeface="NikoshBAN" pitchFamily="2" charset="0"/>
              </a:rPr>
              <a:t> </a:t>
            </a:r>
            <a:r>
              <a:rPr lang="en-US" sz="3600" dirty="0" err="1" smtClean="0">
                <a:solidFill>
                  <a:srgbClr val="00B0F0"/>
                </a:solidFill>
                <a:latin typeface="NikoshBAN" pitchFamily="2" charset="0"/>
                <a:cs typeface="NikoshBAN" pitchFamily="2" charset="0"/>
              </a:rPr>
              <a:t>স্থানে</a:t>
            </a:r>
            <a:r>
              <a:rPr lang="en-US" sz="3600" dirty="0" smtClean="0">
                <a:solidFill>
                  <a:srgbClr val="00B0F0"/>
                </a:solidFill>
                <a:latin typeface="NikoshBAN" pitchFamily="2" charset="0"/>
                <a:cs typeface="NikoshBAN" pitchFamily="2" charset="0"/>
              </a:rPr>
              <a:t> </a:t>
            </a:r>
            <a:r>
              <a:rPr lang="en-US" sz="3600" dirty="0" err="1" smtClean="0">
                <a:solidFill>
                  <a:srgbClr val="00B0F0"/>
                </a:solidFill>
                <a:latin typeface="NikoshBAN" pitchFamily="2" charset="0"/>
                <a:cs typeface="NikoshBAN" pitchFamily="2" charset="0"/>
              </a:rPr>
              <a:t>রাখার</a:t>
            </a:r>
            <a:r>
              <a:rPr lang="en-US" sz="3600" dirty="0" smtClean="0">
                <a:solidFill>
                  <a:srgbClr val="00B0F0"/>
                </a:solidFill>
                <a:latin typeface="NikoshBAN" pitchFamily="2" charset="0"/>
                <a:cs typeface="NikoshBAN" pitchFamily="2" charset="0"/>
              </a:rPr>
              <a:t> </a:t>
            </a:r>
            <a:r>
              <a:rPr lang="en-US" sz="3600" dirty="0" err="1" smtClean="0">
                <a:solidFill>
                  <a:srgbClr val="00B0F0"/>
                </a:solidFill>
                <a:latin typeface="NikoshBAN" pitchFamily="2" charset="0"/>
                <a:cs typeface="NikoshBAN" pitchFamily="2" charset="0"/>
              </a:rPr>
              <a:t>নামই</a:t>
            </a:r>
            <a:r>
              <a:rPr lang="en-US" sz="3600" dirty="0" smtClean="0">
                <a:solidFill>
                  <a:srgbClr val="00B0F0"/>
                </a:solidFill>
                <a:latin typeface="NikoshBAN" pitchFamily="2" charset="0"/>
                <a:cs typeface="NikoshBAN" pitchFamily="2" charset="0"/>
              </a:rPr>
              <a:t> </a:t>
            </a:r>
            <a:r>
              <a:rPr lang="en-US" sz="3600" dirty="0" err="1" smtClean="0">
                <a:solidFill>
                  <a:srgbClr val="00B0F0"/>
                </a:solidFill>
                <a:latin typeface="NikoshBAN" pitchFamily="2" charset="0"/>
                <a:cs typeface="NikoshBAN" pitchFamily="2" charset="0"/>
              </a:rPr>
              <a:t>হলো</a:t>
            </a:r>
            <a:r>
              <a:rPr lang="en-US" sz="3600" dirty="0" smtClean="0">
                <a:solidFill>
                  <a:srgbClr val="00B0F0"/>
                </a:solidFill>
                <a:latin typeface="NikoshBAN" pitchFamily="2" charset="0"/>
                <a:cs typeface="NikoshBAN" pitchFamily="2" charset="0"/>
              </a:rPr>
              <a:t> </a:t>
            </a:r>
            <a:r>
              <a:rPr lang="ar-SA" sz="3600" dirty="0" smtClean="0">
                <a:solidFill>
                  <a:srgbClr val="00B0F0"/>
                </a:solidFill>
                <a:latin typeface="NikoshBAN" pitchFamily="2" charset="0"/>
                <a:cs typeface="NikoshBAN" pitchFamily="2" charset="0"/>
              </a:rPr>
              <a:t>ظلم </a:t>
            </a:r>
            <a:r>
              <a:rPr lang="en-US" sz="3600" dirty="0" smtClean="0">
                <a:solidFill>
                  <a:srgbClr val="00B0F0"/>
                </a:solidFill>
                <a:latin typeface="NikoshBAN" pitchFamily="2" charset="0"/>
                <a:cs typeface="NikoshBAN" pitchFamily="2" charset="0"/>
              </a:rPr>
              <a:t> </a:t>
            </a:r>
          </a:p>
          <a:p>
            <a:r>
              <a:rPr lang="en-US" sz="3600" dirty="0" err="1" smtClean="0">
                <a:latin typeface="NikoshBAN" pitchFamily="2" charset="0"/>
                <a:cs typeface="NikoshBAN" pitchFamily="2" charset="0"/>
              </a:rPr>
              <a:t>যেমনঃ</a:t>
            </a:r>
            <a:r>
              <a:rPr lang="en-US" sz="3600" dirty="0" smtClean="0">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আল্লাহ</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তায়ালা</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বান্দার</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অন্তরকে</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তার</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যিকির</a:t>
            </a:r>
            <a:r>
              <a:rPr lang="en-US" sz="3600" dirty="0" smtClean="0">
                <a:solidFill>
                  <a:srgbClr val="FF0000"/>
                </a:solidFill>
                <a:latin typeface="NikoshBAN" pitchFamily="2" charset="0"/>
                <a:cs typeface="NikoshBAN" pitchFamily="2" charset="0"/>
              </a:rPr>
              <a:t> ও </a:t>
            </a:r>
            <a:r>
              <a:rPr lang="en-US" sz="3600" dirty="0" err="1" smtClean="0">
                <a:solidFill>
                  <a:srgbClr val="FF0000"/>
                </a:solidFill>
                <a:latin typeface="NikoshBAN" pitchFamily="2" charset="0"/>
                <a:cs typeface="NikoshBAN" pitchFamily="2" charset="0"/>
              </a:rPr>
              <a:t>তার</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সৃষ্টি</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নিয়ে</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চিন্তাগবেষণা</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করার</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জন্য</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সৃষ্টি</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করেছেন</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যারা</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তা</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না</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করে</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দুনিয়ার</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বিভিন্ন</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চিন্তা</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তার</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অন্তরে</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স্থান</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দেয়</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সে</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অব্যশই</a:t>
            </a:r>
            <a:r>
              <a:rPr lang="ar-SA" sz="3600" dirty="0" smtClean="0">
                <a:solidFill>
                  <a:srgbClr val="FF0000"/>
                </a:solidFill>
                <a:latin typeface="NikoshBAN" pitchFamily="2" charset="0"/>
                <a:cs typeface="NikoshBAN" pitchFamily="2" charset="0"/>
              </a:rPr>
              <a:t> ظلم </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করেছে</a:t>
            </a:r>
            <a:r>
              <a:rPr lang="en-US" sz="3600" dirty="0" smtClean="0">
                <a:solidFill>
                  <a:srgbClr val="FF0000"/>
                </a:solidFill>
                <a:latin typeface="NikoshBAN" pitchFamily="2" charset="0"/>
                <a:cs typeface="NikoshBAN" pitchFamily="2" charset="0"/>
              </a:rPr>
              <a:t>।</a:t>
            </a:r>
          </a:p>
          <a:p>
            <a:r>
              <a:rPr lang="en-US" sz="3600" dirty="0" smtClean="0">
                <a:solidFill>
                  <a:srgbClr val="FF0000"/>
                </a:solidFill>
                <a:latin typeface="NikoshBAN" pitchFamily="2" charset="0"/>
                <a:cs typeface="NikoshBAN" pitchFamily="2" charset="0"/>
              </a:rPr>
              <a:t>*</a:t>
            </a:r>
            <a:r>
              <a:rPr lang="en-US" sz="3600" dirty="0" smtClean="0">
                <a:latin typeface="NikoshBAN" pitchFamily="2" charset="0"/>
                <a:cs typeface="NikoshBAN" pitchFamily="2" charset="0"/>
              </a:rPr>
              <a:t> </a:t>
            </a:r>
            <a:r>
              <a:rPr lang="en-US" sz="3600" dirty="0" err="1" smtClean="0">
                <a:solidFill>
                  <a:srgbClr val="92D050"/>
                </a:solidFill>
                <a:latin typeface="NikoshBAN" pitchFamily="2" charset="0"/>
                <a:cs typeface="NikoshBAN" pitchFamily="2" charset="0"/>
              </a:rPr>
              <a:t>মোট</a:t>
            </a:r>
            <a:r>
              <a:rPr lang="en-US" sz="3600" dirty="0" smtClean="0">
                <a:solidFill>
                  <a:srgbClr val="92D050"/>
                </a:solidFill>
                <a:latin typeface="NikoshBAN" pitchFamily="2" charset="0"/>
                <a:cs typeface="NikoshBAN" pitchFamily="2" charset="0"/>
              </a:rPr>
              <a:t> </a:t>
            </a:r>
            <a:r>
              <a:rPr lang="en-US" sz="3600" dirty="0" err="1" smtClean="0">
                <a:solidFill>
                  <a:srgbClr val="92D050"/>
                </a:solidFill>
                <a:latin typeface="NikoshBAN" pitchFamily="2" charset="0"/>
                <a:cs typeface="NikoshBAN" pitchFamily="2" charset="0"/>
              </a:rPr>
              <a:t>কথা</a:t>
            </a:r>
            <a:r>
              <a:rPr lang="en-US" sz="3600" dirty="0" smtClean="0">
                <a:solidFill>
                  <a:srgbClr val="92D050"/>
                </a:solidFill>
                <a:latin typeface="NikoshBAN" pitchFamily="2" charset="0"/>
                <a:cs typeface="NikoshBAN" pitchFamily="2" charset="0"/>
              </a:rPr>
              <a:t> </a:t>
            </a:r>
            <a:r>
              <a:rPr lang="en-US" sz="3600" dirty="0" err="1" smtClean="0">
                <a:solidFill>
                  <a:srgbClr val="92D050"/>
                </a:solidFill>
                <a:latin typeface="NikoshBAN" pitchFamily="2" charset="0"/>
                <a:cs typeface="NikoshBAN" pitchFamily="2" charset="0"/>
              </a:rPr>
              <a:t>কোনো</a:t>
            </a:r>
            <a:r>
              <a:rPr lang="en-US" sz="3600" dirty="0" smtClean="0">
                <a:solidFill>
                  <a:srgbClr val="92D050"/>
                </a:solidFill>
                <a:latin typeface="NikoshBAN" pitchFamily="2" charset="0"/>
                <a:cs typeface="NikoshBAN" pitchFamily="2" charset="0"/>
              </a:rPr>
              <a:t> </a:t>
            </a:r>
            <a:r>
              <a:rPr lang="en-US" sz="3600" dirty="0" err="1" smtClean="0">
                <a:solidFill>
                  <a:srgbClr val="92D050"/>
                </a:solidFill>
                <a:latin typeface="NikoshBAN" pitchFamily="2" charset="0"/>
                <a:cs typeface="NikoshBAN" pitchFamily="2" charset="0"/>
              </a:rPr>
              <a:t>বস্তুর</a:t>
            </a:r>
            <a:r>
              <a:rPr lang="en-US" sz="3600" dirty="0" smtClean="0">
                <a:solidFill>
                  <a:srgbClr val="92D050"/>
                </a:solidFill>
                <a:latin typeface="NikoshBAN" pitchFamily="2" charset="0"/>
                <a:cs typeface="NikoshBAN" pitchFamily="2" charset="0"/>
              </a:rPr>
              <a:t> </a:t>
            </a:r>
            <a:r>
              <a:rPr lang="en-US" sz="3600" dirty="0" err="1" smtClean="0">
                <a:solidFill>
                  <a:srgbClr val="92D050"/>
                </a:solidFill>
                <a:latin typeface="NikoshBAN" pitchFamily="2" charset="0"/>
                <a:cs typeface="NikoshBAN" pitchFamily="2" charset="0"/>
              </a:rPr>
              <a:t>হ্রাস</a:t>
            </a:r>
            <a:r>
              <a:rPr lang="en-US" sz="3600" dirty="0" smtClean="0">
                <a:solidFill>
                  <a:srgbClr val="92D050"/>
                </a:solidFill>
                <a:latin typeface="NikoshBAN" pitchFamily="2" charset="0"/>
                <a:cs typeface="NikoshBAN" pitchFamily="2" charset="0"/>
              </a:rPr>
              <a:t> </a:t>
            </a:r>
            <a:r>
              <a:rPr lang="en-US" sz="3600" dirty="0" err="1" smtClean="0">
                <a:solidFill>
                  <a:srgbClr val="92D050"/>
                </a:solidFill>
                <a:latin typeface="NikoshBAN" pitchFamily="2" charset="0"/>
                <a:cs typeface="NikoshBAN" pitchFamily="2" charset="0"/>
              </a:rPr>
              <a:t>বৃদ্ধি</a:t>
            </a:r>
            <a:r>
              <a:rPr lang="en-US" sz="3600" dirty="0" smtClean="0">
                <a:solidFill>
                  <a:srgbClr val="92D050"/>
                </a:solidFill>
                <a:latin typeface="NikoshBAN" pitchFamily="2" charset="0"/>
                <a:cs typeface="NikoshBAN" pitchFamily="2" charset="0"/>
              </a:rPr>
              <a:t> </a:t>
            </a:r>
            <a:r>
              <a:rPr lang="en-US" sz="3600" dirty="0" err="1" smtClean="0">
                <a:solidFill>
                  <a:srgbClr val="92D050"/>
                </a:solidFill>
                <a:latin typeface="NikoshBAN" pitchFamily="2" charset="0"/>
                <a:cs typeface="NikoshBAN" pitchFamily="2" charset="0"/>
              </a:rPr>
              <a:t>করা</a:t>
            </a:r>
            <a:r>
              <a:rPr lang="en-US" sz="3600" dirty="0" smtClean="0">
                <a:solidFill>
                  <a:srgbClr val="92D050"/>
                </a:solidFill>
                <a:latin typeface="NikoshBAN" pitchFamily="2" charset="0"/>
                <a:cs typeface="NikoshBAN" pitchFamily="2" charset="0"/>
              </a:rPr>
              <a:t> ও </a:t>
            </a:r>
            <a:r>
              <a:rPr lang="en-US" sz="3600" dirty="0" err="1" smtClean="0">
                <a:solidFill>
                  <a:srgbClr val="92D050"/>
                </a:solidFill>
                <a:latin typeface="NikoshBAN" pitchFamily="2" charset="0"/>
                <a:cs typeface="NikoshBAN" pitchFamily="2" charset="0"/>
              </a:rPr>
              <a:t>তাকে</a:t>
            </a:r>
            <a:r>
              <a:rPr lang="en-US" sz="3600" dirty="0" smtClean="0">
                <a:solidFill>
                  <a:srgbClr val="92D050"/>
                </a:solidFill>
                <a:latin typeface="NikoshBAN" pitchFamily="2" charset="0"/>
                <a:cs typeface="NikoshBAN" pitchFamily="2" charset="0"/>
              </a:rPr>
              <a:t> </a:t>
            </a:r>
            <a:r>
              <a:rPr lang="en-US" sz="3600" dirty="0" err="1" smtClean="0">
                <a:solidFill>
                  <a:srgbClr val="92D050"/>
                </a:solidFill>
                <a:latin typeface="NikoshBAN" pitchFamily="2" charset="0"/>
                <a:cs typeface="NikoshBAN" pitchFamily="2" charset="0"/>
              </a:rPr>
              <a:t>নিজস্ব</a:t>
            </a:r>
            <a:r>
              <a:rPr lang="en-US" sz="3600" dirty="0" smtClean="0">
                <a:solidFill>
                  <a:srgbClr val="92D050"/>
                </a:solidFill>
                <a:latin typeface="NikoshBAN" pitchFamily="2" charset="0"/>
                <a:cs typeface="NikoshBAN" pitchFamily="2" charset="0"/>
              </a:rPr>
              <a:t> </a:t>
            </a:r>
            <a:r>
              <a:rPr lang="en-US" sz="3600" dirty="0" err="1" smtClean="0">
                <a:solidFill>
                  <a:srgbClr val="92D050"/>
                </a:solidFill>
                <a:latin typeface="NikoshBAN" pitchFamily="2" charset="0"/>
                <a:cs typeface="NikoshBAN" pitchFamily="2" charset="0"/>
              </a:rPr>
              <a:t>স্থান</a:t>
            </a:r>
            <a:r>
              <a:rPr lang="en-US" sz="3600" dirty="0" smtClean="0">
                <a:solidFill>
                  <a:srgbClr val="92D050"/>
                </a:solidFill>
                <a:latin typeface="NikoshBAN" pitchFamily="2" charset="0"/>
                <a:cs typeface="NikoshBAN" pitchFamily="2" charset="0"/>
              </a:rPr>
              <a:t> </a:t>
            </a:r>
            <a:r>
              <a:rPr lang="en-US" sz="3600" dirty="0" err="1" smtClean="0">
                <a:solidFill>
                  <a:srgbClr val="92D050"/>
                </a:solidFill>
                <a:latin typeface="NikoshBAN" pitchFamily="2" charset="0"/>
                <a:cs typeface="NikoshBAN" pitchFamily="2" charset="0"/>
              </a:rPr>
              <a:t>থেকে</a:t>
            </a:r>
            <a:r>
              <a:rPr lang="en-US" sz="3600" dirty="0" smtClean="0">
                <a:solidFill>
                  <a:srgbClr val="92D050"/>
                </a:solidFill>
                <a:latin typeface="NikoshBAN" pitchFamily="2" charset="0"/>
                <a:cs typeface="NikoshBAN" pitchFamily="2" charset="0"/>
              </a:rPr>
              <a:t> </a:t>
            </a:r>
            <a:r>
              <a:rPr lang="en-US" sz="3600" dirty="0" err="1" smtClean="0">
                <a:solidFill>
                  <a:srgbClr val="92D050"/>
                </a:solidFill>
                <a:latin typeface="NikoshBAN" pitchFamily="2" charset="0"/>
                <a:cs typeface="NikoshBAN" pitchFamily="2" charset="0"/>
              </a:rPr>
              <a:t>দূরে</a:t>
            </a:r>
            <a:r>
              <a:rPr lang="en-US" sz="3600" dirty="0" smtClean="0">
                <a:solidFill>
                  <a:srgbClr val="92D050"/>
                </a:solidFill>
                <a:latin typeface="NikoshBAN" pitchFamily="2" charset="0"/>
                <a:cs typeface="NikoshBAN" pitchFamily="2" charset="0"/>
              </a:rPr>
              <a:t> </a:t>
            </a:r>
            <a:r>
              <a:rPr lang="en-US" sz="3600" dirty="0" err="1" smtClean="0">
                <a:solidFill>
                  <a:srgbClr val="92D050"/>
                </a:solidFill>
                <a:latin typeface="NikoshBAN" pitchFamily="2" charset="0"/>
                <a:cs typeface="NikoshBAN" pitchFamily="2" charset="0"/>
              </a:rPr>
              <a:t>রাখাকেই</a:t>
            </a:r>
            <a:r>
              <a:rPr lang="en-US" sz="3600" dirty="0" smtClean="0">
                <a:solidFill>
                  <a:srgbClr val="92D050"/>
                </a:solidFill>
                <a:latin typeface="NikoshBAN" pitchFamily="2" charset="0"/>
                <a:cs typeface="NikoshBAN" pitchFamily="2" charset="0"/>
              </a:rPr>
              <a:t> </a:t>
            </a:r>
            <a:r>
              <a:rPr lang="ar-SA" sz="3600" dirty="0" smtClean="0">
                <a:solidFill>
                  <a:srgbClr val="92D050"/>
                </a:solidFill>
                <a:latin typeface="NikoshBAN" pitchFamily="2" charset="0"/>
                <a:cs typeface="NikoshBAN" pitchFamily="2" charset="0"/>
              </a:rPr>
              <a:t>ظلم </a:t>
            </a:r>
            <a:r>
              <a:rPr lang="en-US" sz="3600" dirty="0" smtClean="0">
                <a:solidFill>
                  <a:srgbClr val="92D050"/>
                </a:solidFill>
                <a:latin typeface="NikoshBAN" pitchFamily="2" charset="0"/>
                <a:cs typeface="NikoshBAN" pitchFamily="2" charset="0"/>
              </a:rPr>
              <a:t> </a:t>
            </a:r>
            <a:r>
              <a:rPr lang="en-US" sz="3600" dirty="0" err="1" smtClean="0">
                <a:solidFill>
                  <a:srgbClr val="92D050"/>
                </a:solidFill>
                <a:latin typeface="NikoshBAN" pitchFamily="2" charset="0"/>
                <a:cs typeface="NikoshBAN" pitchFamily="2" charset="0"/>
              </a:rPr>
              <a:t>বলে</a:t>
            </a:r>
            <a:r>
              <a:rPr lang="en-US" sz="3600" dirty="0" smtClean="0">
                <a:solidFill>
                  <a:srgbClr val="92D050"/>
                </a:solidFill>
                <a:latin typeface="NikoshBAN" pitchFamily="2" charset="0"/>
                <a:cs typeface="NikoshBAN" pitchFamily="2" charset="0"/>
              </a:rPr>
              <a:t>।</a:t>
            </a:r>
          </a:p>
          <a:p>
            <a:endParaRPr lang="en-US" sz="3600" dirty="0">
              <a:latin typeface="NikoshBAN" pitchFamily="2" charset="0"/>
              <a:cs typeface="NikoshBAN"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blinds(horizontal)">
                                      <p:cBhvr>
                                        <p:cTn id="25"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ndex.jpg"/>
          <p:cNvPicPr>
            <a:picLocks noChangeAspect="1"/>
          </p:cNvPicPr>
          <p:nvPr/>
        </p:nvPicPr>
        <p:blipFill>
          <a:blip r:embed="rId2"/>
          <a:stretch>
            <a:fillRect/>
          </a:stretch>
        </p:blipFill>
        <p:spPr>
          <a:xfrm>
            <a:off x="1143000" y="1600200"/>
            <a:ext cx="3458851" cy="2590800"/>
          </a:xfrm>
          <a:prstGeom prst="rect">
            <a:avLst/>
          </a:prstGeom>
        </p:spPr>
      </p:pic>
      <p:pic>
        <p:nvPicPr>
          <p:cNvPr id="6" name="Picture 5" descr="images.jpg"/>
          <p:cNvPicPr>
            <a:picLocks noChangeAspect="1"/>
          </p:cNvPicPr>
          <p:nvPr/>
        </p:nvPicPr>
        <p:blipFill>
          <a:blip r:embed="rId3"/>
          <a:stretch>
            <a:fillRect/>
          </a:stretch>
        </p:blipFill>
        <p:spPr>
          <a:xfrm>
            <a:off x="5257800" y="1447800"/>
            <a:ext cx="2819400" cy="2819400"/>
          </a:xfrm>
          <a:prstGeom prst="rect">
            <a:avLst/>
          </a:prstGeom>
        </p:spPr>
      </p:pic>
      <p:sp>
        <p:nvSpPr>
          <p:cNvPr id="7" name="Rectangle 6"/>
          <p:cNvSpPr/>
          <p:nvPr/>
        </p:nvSpPr>
        <p:spPr>
          <a:xfrm>
            <a:off x="4876800" y="4419600"/>
            <a:ext cx="3748142" cy="369332"/>
          </a:xfrm>
          <a:prstGeom prst="rect">
            <a:avLst/>
          </a:prstGeom>
        </p:spPr>
        <p:txBody>
          <a:bodyPr wrap="none">
            <a:spAutoFit/>
          </a:bodyPr>
          <a:lstStyle/>
          <a:p>
            <a:r>
              <a:rPr lang="en-US" dirty="0" smtClean="0">
                <a:latin typeface="NikoshBAN" pitchFamily="2" charset="0"/>
                <a:cs typeface="NikoshBAN" pitchFamily="2" charset="0"/>
              </a:rPr>
              <a:t> </a:t>
            </a:r>
            <a:r>
              <a:rPr lang="en-US" dirty="0" err="1" smtClean="0">
                <a:solidFill>
                  <a:srgbClr val="C00000"/>
                </a:solidFill>
                <a:latin typeface="NikoshBAN" pitchFamily="2" charset="0"/>
                <a:cs typeface="NikoshBAN" pitchFamily="2" charset="0"/>
              </a:rPr>
              <a:t>আল্লাহ</a:t>
            </a:r>
            <a:r>
              <a:rPr lang="en-US" dirty="0" smtClean="0">
                <a:solidFill>
                  <a:srgbClr val="C00000"/>
                </a:solidFill>
                <a:latin typeface="NikoshBAN" pitchFamily="2" charset="0"/>
                <a:cs typeface="NikoshBAN" pitchFamily="2" charset="0"/>
              </a:rPr>
              <a:t> </a:t>
            </a:r>
            <a:r>
              <a:rPr lang="en-US" dirty="0" err="1" smtClean="0">
                <a:solidFill>
                  <a:srgbClr val="C00000"/>
                </a:solidFill>
                <a:latin typeface="NikoshBAN" pitchFamily="2" charset="0"/>
                <a:cs typeface="NikoshBAN" pitchFamily="2" charset="0"/>
              </a:rPr>
              <a:t>ছাড়া</a:t>
            </a:r>
            <a:r>
              <a:rPr lang="en-US" dirty="0" smtClean="0">
                <a:solidFill>
                  <a:srgbClr val="C00000"/>
                </a:solidFill>
                <a:latin typeface="NikoshBAN" pitchFamily="2" charset="0"/>
                <a:cs typeface="NikoshBAN" pitchFamily="2" charset="0"/>
              </a:rPr>
              <a:t> </a:t>
            </a:r>
            <a:r>
              <a:rPr lang="en-US" dirty="0" err="1" smtClean="0">
                <a:solidFill>
                  <a:srgbClr val="C00000"/>
                </a:solidFill>
                <a:latin typeface="NikoshBAN" pitchFamily="2" charset="0"/>
                <a:cs typeface="NikoshBAN" pitchFamily="2" charset="0"/>
              </a:rPr>
              <a:t>অন্য</a:t>
            </a:r>
            <a:r>
              <a:rPr lang="en-US" dirty="0" smtClean="0">
                <a:solidFill>
                  <a:srgbClr val="C00000"/>
                </a:solidFill>
                <a:latin typeface="NikoshBAN" pitchFamily="2" charset="0"/>
                <a:cs typeface="NikoshBAN" pitchFamily="2" charset="0"/>
              </a:rPr>
              <a:t> </a:t>
            </a:r>
            <a:r>
              <a:rPr lang="en-US" dirty="0" err="1" smtClean="0">
                <a:solidFill>
                  <a:srgbClr val="C00000"/>
                </a:solidFill>
                <a:latin typeface="NikoshBAN" pitchFamily="2" charset="0"/>
                <a:cs typeface="NikoshBAN" pitchFamily="2" charset="0"/>
              </a:rPr>
              <a:t>কারো</a:t>
            </a:r>
            <a:r>
              <a:rPr lang="en-US" dirty="0" smtClean="0">
                <a:solidFill>
                  <a:srgbClr val="C00000"/>
                </a:solidFill>
                <a:latin typeface="NikoshBAN" pitchFamily="2" charset="0"/>
                <a:cs typeface="NikoshBAN" pitchFamily="2" charset="0"/>
              </a:rPr>
              <a:t> </a:t>
            </a:r>
            <a:r>
              <a:rPr lang="en-US" dirty="0" err="1" smtClean="0">
                <a:solidFill>
                  <a:srgbClr val="C00000"/>
                </a:solidFill>
                <a:latin typeface="NikoshBAN" pitchFamily="2" charset="0"/>
                <a:cs typeface="NikoshBAN" pitchFamily="2" charset="0"/>
              </a:rPr>
              <a:t>সন্তুষ্টির</a:t>
            </a:r>
            <a:r>
              <a:rPr lang="en-US" dirty="0" smtClean="0">
                <a:solidFill>
                  <a:srgbClr val="C00000"/>
                </a:solidFill>
                <a:latin typeface="NikoshBAN" pitchFamily="2" charset="0"/>
                <a:cs typeface="NikoshBAN" pitchFamily="2" charset="0"/>
              </a:rPr>
              <a:t> </a:t>
            </a:r>
            <a:r>
              <a:rPr lang="en-US" dirty="0" err="1" smtClean="0">
                <a:solidFill>
                  <a:srgbClr val="C00000"/>
                </a:solidFill>
                <a:latin typeface="NikoshBAN" pitchFamily="2" charset="0"/>
                <a:cs typeface="NikoshBAN" pitchFamily="2" charset="0"/>
              </a:rPr>
              <a:t>জন্য</a:t>
            </a:r>
            <a:r>
              <a:rPr lang="en-US" dirty="0" smtClean="0">
                <a:solidFill>
                  <a:srgbClr val="C00000"/>
                </a:solidFill>
                <a:latin typeface="NikoshBAN" pitchFamily="2" charset="0"/>
                <a:cs typeface="NikoshBAN" pitchFamily="2" charset="0"/>
              </a:rPr>
              <a:t> </a:t>
            </a:r>
            <a:r>
              <a:rPr lang="en-US" dirty="0" err="1" smtClean="0">
                <a:solidFill>
                  <a:srgbClr val="C00000"/>
                </a:solidFill>
                <a:latin typeface="NikoshBAN" pitchFamily="2" charset="0"/>
                <a:cs typeface="NikoshBAN" pitchFamily="2" charset="0"/>
              </a:rPr>
              <a:t>ইবাদত</a:t>
            </a:r>
            <a:r>
              <a:rPr lang="en-US" dirty="0" smtClean="0">
                <a:solidFill>
                  <a:srgbClr val="C00000"/>
                </a:solidFill>
                <a:latin typeface="NikoshBAN" pitchFamily="2" charset="0"/>
                <a:cs typeface="NikoshBAN" pitchFamily="2" charset="0"/>
              </a:rPr>
              <a:t> </a:t>
            </a:r>
            <a:r>
              <a:rPr lang="en-US" dirty="0" err="1" smtClean="0">
                <a:solidFill>
                  <a:srgbClr val="C00000"/>
                </a:solidFill>
                <a:latin typeface="NikoshBAN" pitchFamily="2" charset="0"/>
                <a:cs typeface="NikoshBAN" pitchFamily="2" charset="0"/>
              </a:rPr>
              <a:t>করা</a:t>
            </a:r>
            <a:r>
              <a:rPr lang="en-US" dirty="0" smtClean="0">
                <a:solidFill>
                  <a:srgbClr val="C00000"/>
                </a:solidFill>
                <a:latin typeface="NikoshBAN" pitchFamily="2" charset="0"/>
                <a:cs typeface="NikoshBAN" pitchFamily="2" charset="0"/>
              </a:rPr>
              <a:t>।</a:t>
            </a:r>
          </a:p>
        </p:txBody>
      </p:sp>
      <p:sp>
        <p:nvSpPr>
          <p:cNvPr id="9" name="Rectangle 8"/>
          <p:cNvSpPr/>
          <p:nvPr/>
        </p:nvSpPr>
        <p:spPr>
          <a:xfrm>
            <a:off x="762000" y="4419600"/>
            <a:ext cx="3581400" cy="646331"/>
          </a:xfrm>
          <a:prstGeom prst="rect">
            <a:avLst/>
          </a:prstGeom>
        </p:spPr>
        <p:txBody>
          <a:bodyPr wrap="square">
            <a:spAutoFit/>
          </a:bodyPr>
          <a:lstStyle/>
          <a:p>
            <a:r>
              <a:rPr lang="en-US" dirty="0" smtClean="0">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পীর</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পূজা</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কবর</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পূজা</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পীর</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থেকে</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সম্পদ</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চাওয়া</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সন্তান</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চাওয়া</a:t>
            </a:r>
            <a:endParaRPr lang="en-US" dirty="0" smtClean="0">
              <a:solidFill>
                <a:srgbClr val="00B0F0"/>
              </a:solidFill>
              <a:latin typeface="NikoshBAN" pitchFamily="2" charset="0"/>
              <a:cs typeface="NikoshBAN" pitchFamily="2" charset="0"/>
            </a:endParaRPr>
          </a:p>
        </p:txBody>
      </p:sp>
      <p:sp>
        <p:nvSpPr>
          <p:cNvPr id="11" name="TextBox 10"/>
          <p:cNvSpPr txBox="1"/>
          <p:nvPr/>
        </p:nvSpPr>
        <p:spPr>
          <a:xfrm>
            <a:off x="1143000" y="533400"/>
            <a:ext cx="6324600" cy="584775"/>
          </a:xfrm>
          <a:prstGeom prst="rect">
            <a:avLst/>
          </a:prstGeom>
          <a:noFill/>
        </p:spPr>
        <p:txBody>
          <a:bodyPr wrap="square" rtlCol="0">
            <a:spAutoFit/>
          </a:bodyPr>
          <a:lstStyle/>
          <a:p>
            <a:r>
              <a:rPr lang="en-US" sz="3200" dirty="0" err="1" smtClean="0">
                <a:solidFill>
                  <a:srgbClr val="FF0000"/>
                </a:solidFill>
                <a:latin typeface="NikoshBAN" pitchFamily="2" charset="0"/>
                <a:cs typeface="NikoshBAN" pitchFamily="2" charset="0"/>
              </a:rPr>
              <a:t>র্বতমান</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সময়ে</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সমাজে</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পচলিত</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কতিপয়</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ঊদাহরনঃ</a:t>
            </a:r>
            <a:endParaRPr lang="en-US" sz="3200" dirty="0" smtClean="0">
              <a:solidFill>
                <a:srgbClr val="FF0000"/>
              </a:solidFill>
              <a:latin typeface="NikoshBAN" pitchFamily="2" charset="0"/>
              <a:cs typeface="NikoshBAN"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9"/>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ox(in)">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ox(in)">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jpg"/>
          <p:cNvPicPr>
            <a:picLocks noChangeAspect="1"/>
          </p:cNvPicPr>
          <p:nvPr/>
        </p:nvPicPr>
        <p:blipFill>
          <a:blip r:embed="rId2"/>
          <a:stretch>
            <a:fillRect/>
          </a:stretch>
        </p:blipFill>
        <p:spPr>
          <a:xfrm>
            <a:off x="304800" y="3733800"/>
            <a:ext cx="3124200" cy="1983619"/>
          </a:xfrm>
          <a:prstGeom prst="rect">
            <a:avLst/>
          </a:prstGeom>
        </p:spPr>
      </p:pic>
      <p:sp>
        <p:nvSpPr>
          <p:cNvPr id="4" name="Rectangle 3"/>
          <p:cNvSpPr/>
          <p:nvPr/>
        </p:nvSpPr>
        <p:spPr>
          <a:xfrm>
            <a:off x="533400" y="6172200"/>
            <a:ext cx="2294218" cy="369332"/>
          </a:xfrm>
          <a:prstGeom prst="rect">
            <a:avLst/>
          </a:prstGeom>
        </p:spPr>
        <p:txBody>
          <a:bodyPr wrap="none">
            <a:spAutoFit/>
          </a:bodyPr>
          <a:lstStyle/>
          <a:p>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স্ত্রীদের</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মহর</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পরিশোধ</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না</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করা</a:t>
            </a:r>
            <a:endParaRPr lang="en-US" dirty="0" smtClean="0">
              <a:solidFill>
                <a:srgbClr val="7030A0"/>
              </a:solidFill>
              <a:latin typeface="NikoshBAN" pitchFamily="2" charset="0"/>
              <a:cs typeface="NikoshBAN" pitchFamily="2" charset="0"/>
            </a:endParaRPr>
          </a:p>
        </p:txBody>
      </p:sp>
      <p:pic>
        <p:nvPicPr>
          <p:cNvPr id="2050" name="Picture 2" descr="সন্তান দের দ্বীনি শিক্ষা না দেয়া এর চিত্র ফলাফল"/>
          <p:cNvPicPr>
            <a:picLocks noChangeAspect="1" noChangeArrowheads="1"/>
          </p:cNvPicPr>
          <p:nvPr/>
        </p:nvPicPr>
        <p:blipFill>
          <a:blip r:embed="rId3"/>
          <a:srcRect/>
          <a:stretch>
            <a:fillRect/>
          </a:stretch>
        </p:blipFill>
        <p:spPr bwMode="auto">
          <a:xfrm>
            <a:off x="4343400" y="2819400"/>
            <a:ext cx="3200400" cy="2286000"/>
          </a:xfrm>
          <a:prstGeom prst="rect">
            <a:avLst/>
          </a:prstGeom>
          <a:noFill/>
        </p:spPr>
      </p:pic>
      <p:sp>
        <p:nvSpPr>
          <p:cNvPr id="6" name="Rectangle 5"/>
          <p:cNvSpPr/>
          <p:nvPr/>
        </p:nvSpPr>
        <p:spPr>
          <a:xfrm>
            <a:off x="5029200" y="5181600"/>
            <a:ext cx="2895600" cy="369332"/>
          </a:xfrm>
          <a:prstGeom prst="rect">
            <a:avLst/>
          </a:prstGeom>
        </p:spPr>
        <p:txBody>
          <a:bodyPr wrap="square">
            <a:spAutoFit/>
          </a:bodyPr>
          <a:lstStyle/>
          <a:p>
            <a:r>
              <a:rPr lang="en-US" dirty="0" smtClean="0">
                <a:latin typeface="NikoshBAN" pitchFamily="2" charset="0"/>
                <a:cs typeface="NikoshBAN" pitchFamily="2" charset="0"/>
              </a:rPr>
              <a:t> </a:t>
            </a:r>
            <a:r>
              <a:rPr lang="en-US" dirty="0" err="1" smtClean="0">
                <a:solidFill>
                  <a:schemeClr val="accent6">
                    <a:lumMod val="75000"/>
                  </a:schemeClr>
                </a:solidFill>
                <a:latin typeface="NikoshBAN" pitchFamily="2" charset="0"/>
                <a:cs typeface="NikoshBAN" pitchFamily="2" charset="0"/>
              </a:rPr>
              <a:t>সন্তানদেরকে</a:t>
            </a:r>
            <a:r>
              <a:rPr lang="en-US" dirty="0" smtClean="0">
                <a:solidFill>
                  <a:schemeClr val="accent6">
                    <a:lumMod val="75000"/>
                  </a:schemeClr>
                </a:solidFill>
                <a:latin typeface="NikoshBAN" pitchFamily="2" charset="0"/>
                <a:cs typeface="NikoshBAN" pitchFamily="2" charset="0"/>
              </a:rPr>
              <a:t> </a:t>
            </a:r>
            <a:r>
              <a:rPr lang="en-US" dirty="0" err="1" smtClean="0">
                <a:solidFill>
                  <a:schemeClr val="accent6">
                    <a:lumMod val="75000"/>
                  </a:schemeClr>
                </a:solidFill>
                <a:latin typeface="NikoshBAN" pitchFamily="2" charset="0"/>
                <a:cs typeface="NikoshBAN" pitchFamily="2" charset="0"/>
              </a:rPr>
              <a:t>দ্বীনি</a:t>
            </a:r>
            <a:r>
              <a:rPr lang="en-US" dirty="0" smtClean="0">
                <a:solidFill>
                  <a:schemeClr val="accent6">
                    <a:lumMod val="75000"/>
                  </a:schemeClr>
                </a:solidFill>
                <a:latin typeface="NikoshBAN" pitchFamily="2" charset="0"/>
                <a:cs typeface="NikoshBAN" pitchFamily="2" charset="0"/>
              </a:rPr>
              <a:t> </a:t>
            </a:r>
            <a:r>
              <a:rPr lang="en-US" dirty="0" err="1" smtClean="0">
                <a:solidFill>
                  <a:schemeClr val="accent6">
                    <a:lumMod val="75000"/>
                  </a:schemeClr>
                </a:solidFill>
                <a:latin typeface="NikoshBAN" pitchFamily="2" charset="0"/>
                <a:cs typeface="NikoshBAN" pitchFamily="2" charset="0"/>
              </a:rPr>
              <a:t>শিক্ষা</a:t>
            </a:r>
            <a:r>
              <a:rPr lang="en-US" dirty="0" smtClean="0">
                <a:solidFill>
                  <a:schemeClr val="accent6">
                    <a:lumMod val="75000"/>
                  </a:schemeClr>
                </a:solidFill>
                <a:latin typeface="NikoshBAN" pitchFamily="2" charset="0"/>
                <a:cs typeface="NikoshBAN" pitchFamily="2" charset="0"/>
              </a:rPr>
              <a:t> </a:t>
            </a:r>
            <a:r>
              <a:rPr lang="en-US" dirty="0" err="1" smtClean="0">
                <a:solidFill>
                  <a:schemeClr val="accent6">
                    <a:lumMod val="75000"/>
                  </a:schemeClr>
                </a:solidFill>
                <a:latin typeface="NikoshBAN" pitchFamily="2" charset="0"/>
                <a:cs typeface="NikoshBAN" pitchFamily="2" charset="0"/>
              </a:rPr>
              <a:t>না</a:t>
            </a:r>
            <a:r>
              <a:rPr lang="en-US" dirty="0" smtClean="0">
                <a:solidFill>
                  <a:schemeClr val="accent6">
                    <a:lumMod val="75000"/>
                  </a:schemeClr>
                </a:solidFill>
                <a:latin typeface="NikoshBAN" pitchFamily="2" charset="0"/>
                <a:cs typeface="NikoshBAN" pitchFamily="2" charset="0"/>
              </a:rPr>
              <a:t> </a:t>
            </a:r>
            <a:r>
              <a:rPr lang="en-US" dirty="0" err="1" smtClean="0">
                <a:solidFill>
                  <a:schemeClr val="accent6">
                    <a:lumMod val="75000"/>
                  </a:schemeClr>
                </a:solidFill>
                <a:latin typeface="NikoshBAN" pitchFamily="2" charset="0"/>
                <a:cs typeface="NikoshBAN" pitchFamily="2" charset="0"/>
              </a:rPr>
              <a:t>দেয়া</a:t>
            </a:r>
            <a:r>
              <a:rPr lang="en-US" dirty="0" smtClean="0">
                <a:solidFill>
                  <a:schemeClr val="accent6">
                    <a:lumMod val="75000"/>
                  </a:schemeClr>
                </a:solidFill>
                <a:latin typeface="NikoshBAN" pitchFamily="2" charset="0"/>
                <a:cs typeface="NikoshBAN" pitchFamily="2" charset="0"/>
              </a:rPr>
              <a:t> </a:t>
            </a:r>
            <a:endParaRPr lang="en-US" dirty="0">
              <a:solidFill>
                <a:schemeClr val="accent6">
                  <a:lumMod val="75000"/>
                </a:schemeClr>
              </a:solidFill>
              <a:latin typeface="NikoshBAN" pitchFamily="2" charset="0"/>
              <a:cs typeface="NikoshBAN" pitchFamily="2" charset="0"/>
            </a:endParaRPr>
          </a:p>
        </p:txBody>
      </p:sp>
      <p:pic>
        <p:nvPicPr>
          <p:cNvPr id="7" name="Picture 6" descr="images.jpg"/>
          <p:cNvPicPr>
            <a:picLocks noChangeAspect="1"/>
          </p:cNvPicPr>
          <p:nvPr/>
        </p:nvPicPr>
        <p:blipFill>
          <a:blip r:embed="rId4"/>
          <a:stretch>
            <a:fillRect/>
          </a:stretch>
        </p:blipFill>
        <p:spPr>
          <a:xfrm>
            <a:off x="1066800" y="457200"/>
            <a:ext cx="3206230" cy="2133600"/>
          </a:xfrm>
          <a:prstGeom prst="rect">
            <a:avLst/>
          </a:prstGeom>
        </p:spPr>
      </p:pic>
      <p:sp>
        <p:nvSpPr>
          <p:cNvPr id="8" name="Rectangle 7"/>
          <p:cNvSpPr/>
          <p:nvPr/>
        </p:nvSpPr>
        <p:spPr>
          <a:xfrm>
            <a:off x="838200" y="2590800"/>
            <a:ext cx="3047629" cy="369332"/>
          </a:xfrm>
          <a:prstGeom prst="rect">
            <a:avLst/>
          </a:prstGeom>
        </p:spPr>
        <p:txBody>
          <a:bodyPr wrap="none">
            <a:spAutoFit/>
          </a:bodyPr>
          <a:lstStyle/>
          <a:p>
            <a:r>
              <a:rPr lang="en-US" dirty="0" smtClean="0">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নারীদেরকে</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পুরূষের</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সাথে</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কাজে</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লাগানো</a:t>
            </a:r>
            <a:endParaRPr lang="en-US" dirty="0" smtClean="0">
              <a:solidFill>
                <a:srgbClr val="00B050"/>
              </a:solidFill>
              <a:latin typeface="NikoshBAN" pitchFamily="2" charset="0"/>
              <a:cs typeface="NikoshBAN"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2050"/>
                                        </p:tgtEl>
                                        <p:attrNameLst>
                                          <p:attrName>style.visibility</p:attrName>
                                        </p:attrNameLst>
                                      </p:cBhvr>
                                      <p:to>
                                        <p:strVal val="visible"/>
                                      </p:to>
                                    </p:set>
                                    <p:animEffect transition="in" filter="checkerboard(across)">
                                      <p:cBhvr>
                                        <p:cTn id="28" dur="500"/>
                                        <p:tgtEl>
                                          <p:spTgt spid="2050"/>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ox(in)">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1138</TotalTime>
  <Words>718</Words>
  <Application>Microsoft Office PowerPoint</Application>
  <PresentationFormat>On-screen Show (4:3)</PresentationFormat>
  <Paragraphs>66</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shafiqul islam</dc:creator>
  <cp:lastModifiedBy>mm</cp:lastModifiedBy>
  <cp:revision>132</cp:revision>
  <dcterms:created xsi:type="dcterms:W3CDTF">2006-08-16T00:00:00Z</dcterms:created>
  <dcterms:modified xsi:type="dcterms:W3CDTF">2016-11-09T08:47:00Z</dcterms:modified>
</cp:coreProperties>
</file>